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4"/>
  </p:sldMasterIdLst>
  <p:notesMasterIdLst>
    <p:notesMasterId r:id="rId37"/>
  </p:notesMasterIdLst>
  <p:handoutMasterIdLst>
    <p:handoutMasterId r:id="rId38"/>
  </p:handoutMasterIdLst>
  <p:sldIdLst>
    <p:sldId id="2112" r:id="rId5"/>
    <p:sldId id="2132" r:id="rId6"/>
    <p:sldId id="2133" r:id="rId7"/>
    <p:sldId id="2140" r:id="rId8"/>
    <p:sldId id="2148" r:id="rId9"/>
    <p:sldId id="2135" r:id="rId10"/>
    <p:sldId id="2149" r:id="rId11"/>
    <p:sldId id="2150" r:id="rId12"/>
    <p:sldId id="2151" r:id="rId13"/>
    <p:sldId id="2141" r:id="rId14"/>
    <p:sldId id="2154" r:id="rId15"/>
    <p:sldId id="2155" r:id="rId16"/>
    <p:sldId id="2156" r:id="rId17"/>
    <p:sldId id="2157" r:id="rId18"/>
    <p:sldId id="2158" r:id="rId19"/>
    <p:sldId id="2142" r:id="rId20"/>
    <p:sldId id="2159" r:id="rId21"/>
    <p:sldId id="2160" r:id="rId22"/>
    <p:sldId id="2161" r:id="rId23"/>
    <p:sldId id="2162" r:id="rId24"/>
    <p:sldId id="2163" r:id="rId25"/>
    <p:sldId id="2143" r:id="rId26"/>
    <p:sldId id="2164" r:id="rId27"/>
    <p:sldId id="2165" r:id="rId28"/>
    <p:sldId id="2166" r:id="rId29"/>
    <p:sldId id="2144" r:id="rId30"/>
    <p:sldId id="2139" r:id="rId31"/>
    <p:sldId id="2145" r:id="rId32"/>
    <p:sldId id="2147" r:id="rId33"/>
    <p:sldId id="2152" r:id="rId34"/>
    <p:sldId id="2153" r:id="rId35"/>
    <p:sldId id="2167"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CC4B714-CF09-1D4F-8557-026836CAAC25}">
          <p14:sldIdLst>
            <p14:sldId id="2112"/>
            <p14:sldId id="2132"/>
            <p14:sldId id="2133"/>
            <p14:sldId id="2140"/>
            <p14:sldId id="2148"/>
            <p14:sldId id="2135"/>
            <p14:sldId id="2149"/>
            <p14:sldId id="2150"/>
            <p14:sldId id="2151"/>
            <p14:sldId id="2141"/>
            <p14:sldId id="2154"/>
            <p14:sldId id="2155"/>
            <p14:sldId id="2156"/>
            <p14:sldId id="2157"/>
            <p14:sldId id="2158"/>
            <p14:sldId id="2142"/>
            <p14:sldId id="2159"/>
            <p14:sldId id="2160"/>
            <p14:sldId id="2161"/>
            <p14:sldId id="2162"/>
            <p14:sldId id="2163"/>
            <p14:sldId id="2143"/>
            <p14:sldId id="2164"/>
            <p14:sldId id="2165"/>
            <p14:sldId id="2166"/>
            <p14:sldId id="2144"/>
            <p14:sldId id="2139"/>
            <p14:sldId id="2145"/>
            <p14:sldId id="2147"/>
            <p14:sldId id="2152"/>
            <p14:sldId id="2153"/>
          </p14:sldIdLst>
        </p14:section>
        <p14:section name="Divider Slides" id="{D255E154-F5F1-7149-8630-FB0EB740939B}">
          <p14:sldIdLst>
            <p14:sldId id="21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lbach, Chris (Cognizant)" initials="AC(" lastIdx="3" clrIdx="0">
    <p:extLst>
      <p:ext uri="{19B8F6BF-5375-455C-9EA6-DF929625EA0E}">
        <p15:presenceInfo xmlns:p15="http://schemas.microsoft.com/office/powerpoint/2012/main" userId="S-1-5-21-1178368992-402679808-390482200-2418934" providerId="AD"/>
      </p:ext>
    </p:extLst>
  </p:cmAuthor>
  <p:cmAuthor id="2" name="Holsinger, Sophie (Contractor)" initials="HS(" lastIdx="2" clrIdx="1">
    <p:extLst>
      <p:ext uri="{19B8F6BF-5375-455C-9EA6-DF929625EA0E}">
        <p15:presenceInfo xmlns:p15="http://schemas.microsoft.com/office/powerpoint/2012/main" userId="S::745207@cognizant.com::be76981d-d1d7-4226-a9d6-fb7fa2b10209" providerId="AD"/>
      </p:ext>
    </p:extLst>
  </p:cmAuthor>
  <p:cmAuthor id="3" name="T S, Chethan (Cognizant)" initials="TSC(" lastIdx="0" clrIdx="2">
    <p:extLst>
      <p:ext uri="{19B8F6BF-5375-455C-9EA6-DF929625EA0E}">
        <p15:presenceInfo xmlns:p15="http://schemas.microsoft.com/office/powerpoint/2012/main" userId="S-1-5-21-1178368992-402679808-390482200-23545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8DFF"/>
    <a:srgbClr val="0A0C40"/>
    <a:srgbClr val="D9D9D9"/>
    <a:srgbClr val="000063"/>
    <a:srgbClr val="00075F"/>
    <a:srgbClr val="00065E"/>
    <a:srgbClr val="050E48"/>
    <a:srgbClr val="221181"/>
    <a:srgbClr val="020B51"/>
    <a:srgbClr val="021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03" autoAdjust="0"/>
    <p:restoredTop sz="96879" autoAdjust="0"/>
  </p:normalViewPr>
  <p:slideViewPr>
    <p:cSldViewPr snapToGrid="0">
      <p:cViewPr varScale="1">
        <p:scale>
          <a:sx n="97" d="100"/>
          <a:sy n="97" d="100"/>
        </p:scale>
        <p:origin x="276" y="78"/>
      </p:cViewPr>
      <p:guideLst/>
    </p:cSldViewPr>
  </p:slideViewPr>
  <p:outlineViewPr>
    <p:cViewPr>
      <p:scale>
        <a:sx n="33" d="100"/>
        <a:sy n="33" d="100"/>
      </p:scale>
      <p:origin x="0" y="-11296"/>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121" d="100"/>
          <a:sy n="121" d="100"/>
        </p:scale>
        <p:origin x="390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latin typeface="Arial Regular"/>
              </a:rPr>
              <a:t>7/2/2020</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C4499A69-9E3B-7C4C-9E3F-523F007A72CB}" type="datetimeFigureOut">
              <a:rPr lang="en-US" smtClean="0"/>
              <a:pPr/>
              <a:t>7/2/2020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B02D6E04-3A2F-4B48-A297-666578EDF1B3}" type="slidenum">
              <a:rPr lang="en-US" smtClean="0"/>
              <a:pPr/>
              <a:t>‹#›</a:t>
            </a:fld>
            <a:endParaRPr lang="en-US" dirty="0"/>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1</a:t>
            </a:fld>
            <a:endParaRPr lang="en-US" dirty="0"/>
          </a:p>
        </p:txBody>
      </p:sp>
    </p:spTree>
    <p:extLst>
      <p:ext uri="{BB962C8B-B14F-4D97-AF65-F5344CB8AC3E}">
        <p14:creationId xmlns:p14="http://schemas.microsoft.com/office/powerpoint/2010/main" val="21256527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415899356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1432204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381000" y="1162050"/>
            <a:ext cx="8417052" cy="3311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162670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384048"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4733286"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582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384048" y="1162050"/>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3232404"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6080760" y="1162050"/>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5396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3949839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Tree>
    <p:extLst>
      <p:ext uri="{BB962C8B-B14F-4D97-AF65-F5344CB8AC3E}">
        <p14:creationId xmlns:p14="http://schemas.microsoft.com/office/powerpoint/2010/main" val="1521777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42" y="0"/>
            <a:ext cx="9143716" cy="51435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720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989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1928" y="-3"/>
            <a:ext cx="9142072" cy="51435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136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87567" y="3999679"/>
            <a:ext cx="4305898" cy="1183200"/>
          </a:xfrm>
          <a:prstGeom prst="rect">
            <a:avLst/>
          </a:prstGeom>
        </p:spPr>
      </p:pic>
    </p:spTree>
    <p:extLst>
      <p:ext uri="{BB962C8B-B14F-4D97-AF65-F5344CB8AC3E}">
        <p14:creationId xmlns:p14="http://schemas.microsoft.com/office/powerpoint/2010/main" val="313811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1819156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87567" y="3999679"/>
            <a:ext cx="4305898" cy="1183200"/>
          </a:xfrm>
          <a:prstGeom prst="rect">
            <a:avLst/>
          </a:prstGeom>
        </p:spPr>
      </p:pic>
    </p:spTree>
    <p:extLst>
      <p:ext uri="{BB962C8B-B14F-4D97-AF65-F5344CB8AC3E}">
        <p14:creationId xmlns:p14="http://schemas.microsoft.com/office/powerpoint/2010/main" val="3618016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7616" y="3988714"/>
            <a:ext cx="4239062" cy="1164834"/>
          </a:xfrm>
          <a:prstGeom prst="rect">
            <a:avLst/>
          </a:prstGeom>
        </p:spPr>
      </p:pic>
    </p:spTree>
    <p:extLst>
      <p:ext uri="{BB962C8B-B14F-4D97-AF65-F5344CB8AC3E}">
        <p14:creationId xmlns:p14="http://schemas.microsoft.com/office/powerpoint/2010/main" val="61554490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Slide + Partner Logo">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7616" y="3988714"/>
            <a:ext cx="4239062" cy="1164834"/>
          </a:xfrm>
          <a:prstGeom prst="rect">
            <a:avLst/>
          </a:prstGeom>
        </p:spPr>
      </p:pic>
    </p:spTree>
    <p:extLst>
      <p:ext uri="{BB962C8B-B14F-4D97-AF65-F5344CB8AC3E}">
        <p14:creationId xmlns:p14="http://schemas.microsoft.com/office/powerpoint/2010/main" val="3572497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F363CBB-0CE6-524D-A91E-F704F804A71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42" y="0"/>
            <a:ext cx="9143716" cy="5143500"/>
          </a:xfrm>
          <a:prstGeom prst="rect">
            <a:avLst/>
          </a:prstGeom>
        </p:spPr>
      </p:pic>
    </p:spTree>
    <p:extLst>
      <p:ext uri="{BB962C8B-B14F-4D97-AF65-F5344CB8AC3E}">
        <p14:creationId xmlns:p14="http://schemas.microsoft.com/office/powerpoint/2010/main" val="2893964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95"/>
            <a:ext cx="9144000" cy="5142510"/>
          </a:xfrm>
          <a:prstGeom prst="rect">
            <a:avLst/>
          </a:prstGeom>
        </p:spPr>
      </p:pic>
    </p:spTree>
    <p:extLst>
      <p:ext uri="{BB962C8B-B14F-4D97-AF65-F5344CB8AC3E}">
        <p14:creationId xmlns:p14="http://schemas.microsoft.com/office/powerpoint/2010/main" val="3886438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28" y="0"/>
            <a:ext cx="9160462" cy="5143500"/>
          </a:xfrm>
          <a:prstGeom prst="rect">
            <a:avLst/>
          </a:prstGeom>
        </p:spPr>
      </p:pic>
    </p:spTree>
    <p:extLst>
      <p:ext uri="{BB962C8B-B14F-4D97-AF65-F5344CB8AC3E}">
        <p14:creationId xmlns:p14="http://schemas.microsoft.com/office/powerpoint/2010/main" val="3089563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755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62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1268074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userDrawn="1"/>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278392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3674800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417815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Singl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98" y="-95633"/>
            <a:ext cx="5405253" cy="1485287"/>
          </a:xfrm>
          <a:prstGeom prst="rect">
            <a:avLst/>
          </a:prstGeom>
        </p:spPr>
      </p:pic>
    </p:spTree>
    <p:extLst>
      <p:ext uri="{BB962C8B-B14F-4D97-AF65-F5344CB8AC3E}">
        <p14:creationId xmlns:p14="http://schemas.microsoft.com/office/powerpoint/2010/main" val="640668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userDrawn="1"/>
        </p:nvCxnSpPr>
        <p:spPr>
          <a:xfrm flipV="1">
            <a:off x="3111568" y="572797"/>
            <a:ext cx="0" cy="649228"/>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userDrawn="1"/>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98" y="-95633"/>
            <a:ext cx="5405253" cy="1485287"/>
          </a:xfrm>
          <a:prstGeom prst="rect">
            <a:avLst/>
          </a:prstGeom>
        </p:spPr>
      </p:pic>
    </p:spTree>
    <p:extLst>
      <p:ext uri="{BB962C8B-B14F-4D97-AF65-F5344CB8AC3E}">
        <p14:creationId xmlns:p14="http://schemas.microsoft.com/office/powerpoint/2010/main" val="1248712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821" y="-105407"/>
            <a:ext cx="5414838" cy="1487921"/>
          </a:xfrm>
          <a:prstGeom prst="rect">
            <a:avLst/>
          </a:prstGeom>
        </p:spPr>
      </p:pic>
    </p:spTree>
    <p:extLst>
      <p:ext uri="{BB962C8B-B14F-4D97-AF65-F5344CB8AC3E}">
        <p14:creationId xmlns:p14="http://schemas.microsoft.com/office/powerpoint/2010/main" val="4090866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78952" cy="62103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7" name="Picture 6">
            <a:extLst>
              <a:ext uri="{FF2B5EF4-FFF2-40B4-BE49-F238E27FC236}">
                <a16:creationId xmlns:a16="http://schemas.microsoft.com/office/drawing/2014/main" id="{A75C5FF7-2DC4-5442-BB0D-C1FF3C41C2F6}"/>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bwMode="black">
          <a:xfrm>
            <a:off x="7723969" y="4742066"/>
            <a:ext cx="1039031" cy="222997"/>
          </a:xfrm>
          <a:prstGeom prst="rect">
            <a:avLst/>
          </a:prstGeom>
        </p:spPr>
      </p:pic>
    </p:spTree>
    <p:extLst>
      <p:ext uri="{BB962C8B-B14F-4D97-AF65-F5344CB8AC3E}">
        <p14:creationId xmlns:p14="http://schemas.microsoft.com/office/powerpoint/2010/main" val="1868651982"/>
      </p:ext>
    </p:extLst>
  </p:cSld>
  <p:clrMap bg1="lt1" tx1="dk1" bg2="lt2" tx2="dk2" accent1="accent1" accent2="accent2" accent3="accent3" accent4="accent4" accent5="accent5" accent6="accent6" hlink="hlink" folHlink="folHlink"/>
  <p:sldLayoutIdLst>
    <p:sldLayoutId id="2147484134" r:id="rId1"/>
    <p:sldLayoutId id="2147484185" r:id="rId2"/>
    <p:sldLayoutId id="2147484183" r:id="rId3"/>
    <p:sldLayoutId id="2147484189" r:id="rId4"/>
    <p:sldLayoutId id="2147484190" r:id="rId5"/>
    <p:sldLayoutId id="2147484191" r:id="rId6"/>
    <p:sldLayoutId id="2147484146" r:id="rId7"/>
    <p:sldLayoutId id="2147484144" r:id="rId8"/>
    <p:sldLayoutId id="2147484184" r:id="rId9"/>
    <p:sldLayoutId id="2147484186" r:id="rId10"/>
    <p:sldLayoutId id="2147484119" r:id="rId11"/>
    <p:sldLayoutId id="2147484193" r:id="rId12"/>
    <p:sldLayoutId id="2147484194" r:id="rId13"/>
    <p:sldLayoutId id="2147484195" r:id="rId14"/>
    <p:sldLayoutId id="2147484196" r:id="rId15"/>
    <p:sldLayoutId id="2147484100" r:id="rId16"/>
    <p:sldLayoutId id="2147484126" r:id="rId17"/>
    <p:sldLayoutId id="2147484131" r:id="rId18"/>
    <p:sldLayoutId id="2147484192" r:id="rId19"/>
    <p:sldLayoutId id="2147484200" r:id="rId20"/>
    <p:sldLayoutId id="2147484198" r:id="rId21"/>
    <p:sldLayoutId id="2147484199" r:id="rId22"/>
    <p:sldLayoutId id="2147484128" r:id="rId23"/>
    <p:sldLayoutId id="2147484130" r:id="rId24"/>
    <p:sldLayoutId id="2147484102" r:id="rId25"/>
    <p:sldLayoutId id="2147484113" r:id="rId26"/>
    <p:sldLayoutId id="2147484110" r:id="rId27"/>
  </p:sldLayoutIdLst>
  <p:hf hdr="0" dt="0"/>
  <p:txStyles>
    <p:title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userDrawn="1">
          <p15:clr>
            <a:srgbClr val="F26B43"/>
          </p15:clr>
        </p15:guide>
        <p15:guide id="3" pos="5520" userDrawn="1">
          <p15:clr>
            <a:srgbClr val="F26B43"/>
          </p15:clr>
        </p15:guide>
        <p15:guide id="4" orient="horz" pos="2988" userDrawn="1">
          <p15:clr>
            <a:srgbClr val="F26B43"/>
          </p15:clr>
        </p15:guide>
        <p15:guide id="5" orient="horz" pos="5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26.wmf"/><Relationship Id="rId5" Type="http://schemas.openxmlformats.org/officeDocument/2006/relationships/oleObject" Target="../embeddings/oleObject2.bin"/><Relationship Id="rId4" Type="http://schemas.openxmlformats.org/officeDocument/2006/relationships/image" Target="../media/image25.wmf"/></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42.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3"/>
          </p:nvPr>
        </p:nvSpPr>
        <p:spPr>
          <a:xfrm>
            <a:off x="392897" y="4611638"/>
            <a:ext cx="4572000" cy="155448"/>
          </a:xfrm>
        </p:spPr>
        <p:txBody>
          <a:bodyPr/>
          <a:lstStyle/>
          <a:p>
            <a:r>
              <a:rPr lang="en-US" dirty="0"/>
              <a:t>© 2020 Cognizant</a:t>
            </a:r>
          </a:p>
        </p:txBody>
      </p:sp>
      <p:sp>
        <p:nvSpPr>
          <p:cNvPr id="16" name="Title 15">
            <a:extLst>
              <a:ext uri="{FF2B5EF4-FFF2-40B4-BE49-F238E27FC236}">
                <a16:creationId xmlns:a16="http://schemas.microsoft.com/office/drawing/2014/main" id="{4BCE1D04-0A9E-5D41-992E-0FA6F4F8B1DE}"/>
              </a:ext>
            </a:extLst>
          </p:cNvPr>
          <p:cNvSpPr>
            <a:spLocks noGrp="1"/>
          </p:cNvSpPr>
          <p:nvPr>
            <p:ph type="ctrTitle"/>
          </p:nvPr>
        </p:nvSpPr>
        <p:spPr/>
        <p:txBody>
          <a:bodyPr/>
          <a:lstStyle/>
          <a:p>
            <a:r>
              <a:rPr lang="en-US" dirty="0" smtClean="0"/>
              <a:t>SonarQube</a:t>
            </a:r>
            <a:endParaRPr lang="en-US" dirty="0"/>
          </a:p>
        </p:txBody>
      </p:sp>
      <p:sp>
        <p:nvSpPr>
          <p:cNvPr id="5" name="Text Placeholder 4">
            <a:extLst>
              <a:ext uri="{FF2B5EF4-FFF2-40B4-BE49-F238E27FC236}">
                <a16:creationId xmlns:a16="http://schemas.microsoft.com/office/drawing/2014/main" id="{7617C62E-0EDE-0B4D-AC45-361F7429018C}"/>
              </a:ext>
            </a:extLst>
          </p:cNvPr>
          <p:cNvSpPr>
            <a:spLocks noGrp="1"/>
          </p:cNvSpPr>
          <p:nvPr>
            <p:ph type="body" sz="quarter" idx="13"/>
          </p:nvPr>
        </p:nvSpPr>
        <p:spPr/>
        <p:txBody>
          <a:bodyPr/>
          <a:lstStyle/>
          <a:p>
            <a:r>
              <a:rPr lang="en-US" dirty="0" smtClean="0"/>
              <a:t>July 2020</a:t>
            </a:r>
            <a:endParaRPr lang="en-US" dirty="0"/>
          </a:p>
        </p:txBody>
      </p:sp>
      <p:sp>
        <p:nvSpPr>
          <p:cNvPr id="2" name="Text Placeholder 1"/>
          <p:cNvSpPr>
            <a:spLocks noGrp="1"/>
          </p:cNvSpPr>
          <p:nvPr>
            <p:ph type="body" sz="quarter" idx="12"/>
          </p:nvPr>
        </p:nvSpPr>
        <p:spPr/>
        <p:txBody>
          <a:bodyPr/>
          <a:lstStyle/>
          <a:p>
            <a:r>
              <a:rPr lang="en-US" dirty="0" smtClean="0"/>
              <a:t>Agila, Padma, Bhaskar &amp; Chethan</a:t>
            </a:r>
            <a:endParaRPr lang="en-US" dirty="0"/>
          </a:p>
        </p:txBody>
      </p:sp>
    </p:spTree>
    <p:extLst>
      <p:ext uri="{BB962C8B-B14F-4D97-AF65-F5344CB8AC3E}">
        <p14:creationId xmlns:p14="http://schemas.microsoft.com/office/powerpoint/2010/main" val="2456754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21799" y="1709543"/>
            <a:ext cx="6731000" cy="1828193"/>
          </a:xfrm>
        </p:spPr>
        <p:txBody>
          <a:bodyPr/>
          <a:lstStyle/>
          <a:p>
            <a:r>
              <a:rPr lang="en-US" dirty="0"/>
              <a:t>Java Analysis with SonarScanner for Maven with Junit &amp; JACOCO</a:t>
            </a:r>
          </a:p>
        </p:txBody>
      </p:sp>
      <p:sp>
        <p:nvSpPr>
          <p:cNvPr id="4" name="Footer Placeholder 3"/>
          <p:cNvSpPr>
            <a:spLocks noGrp="1"/>
          </p:cNvSpPr>
          <p:nvPr>
            <p:ph type="ftr" sz="quarter" idx="4294967295"/>
          </p:nvPr>
        </p:nvSpPr>
        <p:spPr>
          <a:xfrm>
            <a:off x="0" y="4695825"/>
            <a:ext cx="4572000" cy="187325"/>
          </a:xfrm>
        </p:spPr>
        <p:txBody>
          <a:bodyPr/>
          <a:lstStyle/>
          <a:p>
            <a:r>
              <a:rPr lang="en-US" dirty="0" smtClean="0"/>
              <a:t>© 2020 Cognizant</a:t>
            </a:r>
            <a:endParaRPr lang="en-US" dirty="0"/>
          </a:p>
        </p:txBody>
      </p:sp>
      <p:sp>
        <p:nvSpPr>
          <p:cNvPr id="5" name="Slide Number Placeholder 4"/>
          <p:cNvSpPr>
            <a:spLocks noGrp="1"/>
          </p:cNvSpPr>
          <p:nvPr>
            <p:ph type="sldNum" sz="quarter" idx="4294967295"/>
          </p:nvPr>
        </p:nvSpPr>
        <p:spPr>
          <a:xfrm>
            <a:off x="0" y="4759325"/>
            <a:ext cx="228600" cy="123825"/>
          </a:xfrm>
        </p:spPr>
        <p:txBody>
          <a:bodyPr/>
          <a:lstStyle/>
          <a:p>
            <a:fld id="{2EFEF571-C9B4-4D92-A7F7-315B894862A8}" type="slidenum">
              <a:rPr lang="en-US" smtClean="0"/>
              <a:pPr/>
              <a:t>10</a:t>
            </a:fld>
            <a:endParaRPr lang="en-US" dirty="0"/>
          </a:p>
        </p:txBody>
      </p:sp>
    </p:spTree>
    <p:extLst>
      <p:ext uri="{BB962C8B-B14F-4D97-AF65-F5344CB8AC3E}">
        <p14:creationId xmlns:p14="http://schemas.microsoft.com/office/powerpoint/2010/main" val="39806216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3</a:t>
            </a:r>
            <a:r>
              <a:rPr lang="en-US" sz="1800" dirty="0" smtClean="0"/>
              <a:t>.</a:t>
            </a:r>
            <a:r>
              <a:rPr lang="en-US" sz="1600" dirty="0" smtClean="0"/>
              <a:t> </a:t>
            </a:r>
            <a:r>
              <a:rPr lang="en-US" sz="1600" dirty="0"/>
              <a:t>Use Case </a:t>
            </a:r>
            <a:r>
              <a:rPr lang="en-US" sz="1600" dirty="0" smtClean="0"/>
              <a:t>2</a:t>
            </a:r>
            <a:r>
              <a:rPr lang="en-US" sz="1600" dirty="0"/>
              <a:t>– Java Analysis with </a:t>
            </a:r>
            <a:r>
              <a:rPr lang="en-US" sz="1600" dirty="0" smtClean="0"/>
              <a:t>Sonar Scanner </a:t>
            </a:r>
            <a:r>
              <a:rPr lang="en-US" sz="1600" dirty="0"/>
              <a:t>for Maven with </a:t>
            </a:r>
            <a:r>
              <a:rPr lang="en-US" sz="1600" dirty="0" smtClean="0"/>
              <a:t>Junit </a:t>
            </a:r>
            <a:r>
              <a:rPr lang="en-US" sz="1600" dirty="0"/>
              <a:t>&amp; JACOCO</a:t>
            </a:r>
            <a:br>
              <a:rPr lang="en-US" sz="1600" dirty="0"/>
            </a:br>
            <a:r>
              <a:rPr lang="en-US" sz="1600" dirty="0"/>
              <a:t/>
            </a:r>
            <a:br>
              <a:rPr lang="en-US" sz="1600" dirty="0"/>
            </a:br>
            <a:r>
              <a:rPr lang="en-US" sz="1800" dirty="0"/>
              <a:t/>
            </a:r>
            <a:br>
              <a:rPr lang="en-US" sz="1800" dirty="0"/>
            </a:br>
            <a:r>
              <a:rPr lang="en-US" sz="1800" dirty="0"/>
              <a:t/>
            </a:r>
            <a:br>
              <a:rPr lang="en-US" sz="1800" dirty="0"/>
            </a:br>
            <a:endParaRPr lang="en-US" sz="1800" dirty="0"/>
          </a:p>
        </p:txBody>
      </p:sp>
      <p:sp>
        <p:nvSpPr>
          <p:cNvPr id="6" name="Content Placeholder 5"/>
          <p:cNvSpPr>
            <a:spLocks noGrp="1"/>
          </p:cNvSpPr>
          <p:nvPr>
            <p:ph sz="quarter" idx="13"/>
          </p:nvPr>
        </p:nvSpPr>
        <p:spPr>
          <a:xfrm>
            <a:off x="279758" y="572120"/>
            <a:ext cx="8618436" cy="3906986"/>
          </a:xfrm>
        </p:spPr>
        <p:txBody>
          <a:bodyPr>
            <a:normAutofit/>
          </a:bodyPr>
          <a:lstStyle/>
          <a:p>
            <a:pPr algn="just">
              <a:lnSpc>
                <a:spcPct val="150000"/>
              </a:lnSpc>
            </a:pPr>
            <a:r>
              <a:rPr lang="en-US" sz="1500" dirty="0" smtClean="0"/>
              <a:t>In this Use Case we will look at Analyzing Maven project using the SonarScanner for Maven.</a:t>
            </a:r>
          </a:p>
          <a:p>
            <a:pPr algn="just">
              <a:lnSpc>
                <a:spcPct val="150000"/>
              </a:lnSpc>
            </a:pPr>
            <a:r>
              <a:rPr lang="en-US" sz="1500" b="1" u="sng" dirty="0" smtClean="0"/>
              <a:t>Pre-Requisites :</a:t>
            </a:r>
            <a:r>
              <a:rPr lang="en-US" sz="1500" dirty="0" smtClean="0"/>
              <a:t> </a:t>
            </a:r>
            <a:r>
              <a:rPr lang="en-US" sz="1500" dirty="0"/>
              <a:t>SonarQube 7.9.3 installed, </a:t>
            </a:r>
            <a:r>
              <a:rPr lang="en-US" sz="1500" dirty="0" smtClean="0"/>
              <a:t>Maven Installed, sonar-maven-plugin-3.7.0.1746-sources.jar</a:t>
            </a:r>
            <a:r>
              <a:rPr lang="en-US" sz="1500" dirty="0"/>
              <a:t>, </a:t>
            </a:r>
            <a:r>
              <a:rPr lang="en-US" sz="1500" dirty="0" smtClean="0"/>
              <a:t>Eclipse IDE, JDK 11 Installed, Junit 4.12 jar, JACOCO maven plugin-0.8.2.</a:t>
            </a:r>
          </a:p>
          <a:p>
            <a:pPr algn="just">
              <a:lnSpc>
                <a:spcPct val="150000"/>
              </a:lnSpc>
            </a:pPr>
            <a:r>
              <a:rPr lang="en-US" sz="1500" b="1" u="sng" dirty="0" smtClean="0"/>
              <a:t>Step 1:</a:t>
            </a:r>
            <a:r>
              <a:rPr lang="en-US" sz="1500" dirty="0"/>
              <a:t> </a:t>
            </a:r>
            <a:r>
              <a:rPr lang="en-US" sz="1500" dirty="0" smtClean="0"/>
              <a:t>Setup Maven </a:t>
            </a:r>
          </a:p>
          <a:p>
            <a:pPr algn="just">
              <a:lnSpc>
                <a:spcPct val="150000"/>
              </a:lnSpc>
            </a:pPr>
            <a:endParaRPr lang="en-US" sz="1500" dirty="0" smtClean="0"/>
          </a:p>
          <a:p>
            <a:pPr algn="just">
              <a:lnSpc>
                <a:spcPct val="150000"/>
              </a:lnSpc>
            </a:pPr>
            <a:r>
              <a:rPr lang="en-US" sz="1500" b="1" u="sng" dirty="0"/>
              <a:t>Step 2: </a:t>
            </a:r>
            <a:r>
              <a:rPr lang="en-US" sz="1500" dirty="0"/>
              <a:t>Create </a:t>
            </a:r>
            <a:r>
              <a:rPr lang="en-US" sz="1500" dirty="0" smtClean="0"/>
              <a:t>Maven </a:t>
            </a:r>
            <a:r>
              <a:rPr lang="en-US" sz="1500" dirty="0"/>
              <a:t>Project in </a:t>
            </a:r>
            <a:r>
              <a:rPr lang="en-US" sz="1500" dirty="0" smtClean="0"/>
              <a:t>eclipse and add unit test cases to the project</a:t>
            </a:r>
          </a:p>
          <a:p>
            <a:pPr algn="just">
              <a:lnSpc>
                <a:spcPct val="150000"/>
              </a:lnSpc>
            </a:pPr>
            <a:endParaRPr lang="en-US" sz="1500"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11</a:t>
            </a:fld>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2773535309"/>
              </p:ext>
            </p:extLst>
          </p:nvPr>
        </p:nvGraphicFramePr>
        <p:xfrm>
          <a:off x="2489186" y="1880778"/>
          <a:ext cx="914400" cy="806450"/>
        </p:xfrm>
        <a:graphic>
          <a:graphicData uri="http://schemas.openxmlformats.org/presentationml/2006/ole">
            <mc:AlternateContent xmlns:mc="http://schemas.openxmlformats.org/markup-compatibility/2006">
              <mc:Choice xmlns:v="urn:schemas-microsoft-com:vml" Requires="v">
                <p:oleObj spid="_x0000_s1078" name="Document" showAsIcon="1" r:id="rId3" imgW="914400" imgH="806400" progId="Word.Document.12">
                  <p:embed/>
                </p:oleObj>
              </mc:Choice>
              <mc:Fallback>
                <p:oleObj name="Document" showAsIcon="1" r:id="rId3" imgW="914400" imgH="806400" progId="Word.Document.12">
                  <p:embed/>
                  <p:pic>
                    <p:nvPicPr>
                      <p:cNvPr id="0" name=""/>
                      <p:cNvPicPr/>
                      <p:nvPr/>
                    </p:nvPicPr>
                    <p:blipFill>
                      <a:blip r:embed="rId4"/>
                      <a:stretch>
                        <a:fillRect/>
                      </a:stretch>
                    </p:blipFill>
                    <p:spPr>
                      <a:xfrm>
                        <a:off x="2489186" y="1880778"/>
                        <a:ext cx="914400" cy="80645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7130659"/>
              </p:ext>
            </p:extLst>
          </p:nvPr>
        </p:nvGraphicFramePr>
        <p:xfrm>
          <a:off x="2489186" y="2985027"/>
          <a:ext cx="914400" cy="806450"/>
        </p:xfrm>
        <a:graphic>
          <a:graphicData uri="http://schemas.openxmlformats.org/presentationml/2006/ole">
            <mc:AlternateContent xmlns:mc="http://schemas.openxmlformats.org/markup-compatibility/2006">
              <mc:Choice xmlns:v="urn:schemas-microsoft-com:vml" Requires="v">
                <p:oleObj spid="_x0000_s1079" name="Document" showAsIcon="1" r:id="rId5" imgW="914400" imgH="806400" progId="Word.Document.12">
                  <p:embed/>
                </p:oleObj>
              </mc:Choice>
              <mc:Fallback>
                <p:oleObj name="Document" showAsIcon="1" r:id="rId5" imgW="914400" imgH="806400" progId="Word.Document.12">
                  <p:embed/>
                  <p:pic>
                    <p:nvPicPr>
                      <p:cNvPr id="0" name=""/>
                      <p:cNvPicPr/>
                      <p:nvPr/>
                    </p:nvPicPr>
                    <p:blipFill>
                      <a:blip r:embed="rId6"/>
                      <a:stretch>
                        <a:fillRect/>
                      </a:stretch>
                    </p:blipFill>
                    <p:spPr>
                      <a:xfrm>
                        <a:off x="2489186" y="2985027"/>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4654566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3</a:t>
            </a:r>
            <a:r>
              <a:rPr lang="en-US" sz="1800" dirty="0" smtClean="0"/>
              <a:t>.</a:t>
            </a:r>
            <a:r>
              <a:rPr lang="en-US" sz="1600" dirty="0" smtClean="0"/>
              <a:t> </a:t>
            </a:r>
            <a:r>
              <a:rPr lang="en-US" sz="1600" dirty="0"/>
              <a:t>Use Case </a:t>
            </a:r>
            <a:r>
              <a:rPr lang="en-US" sz="1600" dirty="0" smtClean="0"/>
              <a:t>2</a:t>
            </a:r>
            <a:r>
              <a:rPr lang="en-US" sz="1600" dirty="0"/>
              <a:t>– Java Analysis with </a:t>
            </a:r>
            <a:r>
              <a:rPr lang="en-US" sz="1600" dirty="0" smtClean="0"/>
              <a:t>Sonar Scanner </a:t>
            </a:r>
            <a:r>
              <a:rPr lang="en-US" sz="1600" dirty="0"/>
              <a:t>for Maven with </a:t>
            </a:r>
            <a:r>
              <a:rPr lang="en-US" sz="1600" dirty="0" smtClean="0"/>
              <a:t>Junit </a:t>
            </a:r>
            <a:r>
              <a:rPr lang="en-US" sz="1600" dirty="0"/>
              <a:t>&amp; JACOCO</a:t>
            </a:r>
            <a:br>
              <a:rPr lang="en-US" sz="1600" dirty="0"/>
            </a:br>
            <a:r>
              <a:rPr lang="en-US" sz="1600" dirty="0"/>
              <a:t/>
            </a:r>
            <a:br>
              <a:rPr lang="en-US" sz="1600" dirty="0"/>
            </a:br>
            <a:r>
              <a:rPr lang="en-US" sz="1800" dirty="0"/>
              <a:t/>
            </a:r>
            <a:br>
              <a:rPr lang="en-US" sz="1800" dirty="0"/>
            </a:br>
            <a:r>
              <a:rPr lang="en-US" sz="1800" dirty="0"/>
              <a:t/>
            </a:r>
            <a:br>
              <a:rPr lang="en-US" sz="1800" dirty="0"/>
            </a:br>
            <a:endParaRPr lang="en-US" sz="1800" dirty="0"/>
          </a:p>
        </p:txBody>
      </p:sp>
      <p:sp>
        <p:nvSpPr>
          <p:cNvPr id="6" name="Content Placeholder 5"/>
          <p:cNvSpPr>
            <a:spLocks noGrp="1"/>
          </p:cNvSpPr>
          <p:nvPr>
            <p:ph sz="quarter" idx="13"/>
          </p:nvPr>
        </p:nvSpPr>
        <p:spPr>
          <a:xfrm>
            <a:off x="279758" y="572120"/>
            <a:ext cx="8618436" cy="3906986"/>
          </a:xfrm>
        </p:spPr>
        <p:txBody>
          <a:bodyPr>
            <a:normAutofit/>
          </a:bodyPr>
          <a:lstStyle/>
          <a:p>
            <a:pPr algn="just">
              <a:lnSpc>
                <a:spcPct val="150000"/>
              </a:lnSpc>
            </a:pPr>
            <a:r>
              <a:rPr lang="en-US" sz="1500" b="1" u="sng" dirty="0" smtClean="0"/>
              <a:t>Step 3:</a:t>
            </a:r>
            <a:r>
              <a:rPr lang="en-US" sz="1500" dirty="0" smtClean="0"/>
              <a:t> Add Sonar dependency in pom.xml and run the build using the sonar parameter:</a:t>
            </a:r>
          </a:p>
          <a:p>
            <a:pPr algn="just">
              <a:lnSpc>
                <a:spcPct val="150000"/>
              </a:lnSpc>
            </a:pPr>
            <a:r>
              <a:rPr lang="en-US" sz="1500" dirty="0" smtClean="0"/>
              <a:t> </a:t>
            </a:r>
          </a:p>
          <a:p>
            <a:pPr algn="just">
              <a:lnSpc>
                <a:spcPct val="150000"/>
              </a:lnSpc>
            </a:pPr>
            <a:endParaRPr lang="en-US" sz="1500" dirty="0" smtClean="0"/>
          </a:p>
          <a:p>
            <a:pPr algn="just">
              <a:lnSpc>
                <a:spcPct val="150000"/>
              </a:lnSpc>
            </a:pPr>
            <a:endParaRPr lang="en-US" sz="1500"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473999" y="1411014"/>
            <a:ext cx="3685986" cy="1611586"/>
          </a:xfrm>
          <a:prstGeom prst="rect">
            <a:avLst/>
          </a:prstGeom>
          <a:ln w="19050">
            <a:solidFill>
              <a:schemeClr val="tx1">
                <a:lumMod val="60000"/>
                <a:lumOff val="40000"/>
              </a:schemeClr>
            </a:solidFill>
          </a:ln>
        </p:spPr>
      </p:pic>
      <p:pic>
        <p:nvPicPr>
          <p:cNvPr id="7" name="Picture 6"/>
          <p:cNvPicPr>
            <a:picLocks noChangeAspect="1"/>
          </p:cNvPicPr>
          <p:nvPr/>
        </p:nvPicPr>
        <p:blipFill>
          <a:blip r:embed="rId3"/>
          <a:stretch>
            <a:fillRect/>
          </a:stretch>
        </p:blipFill>
        <p:spPr>
          <a:xfrm>
            <a:off x="4803808" y="1111656"/>
            <a:ext cx="3544137" cy="2249452"/>
          </a:xfrm>
          <a:prstGeom prst="rect">
            <a:avLst/>
          </a:prstGeom>
          <a:ln w="19050">
            <a:solidFill>
              <a:schemeClr val="tx1">
                <a:lumMod val="60000"/>
                <a:lumOff val="40000"/>
              </a:schemeClr>
            </a:solidFill>
          </a:ln>
        </p:spPr>
      </p:pic>
      <p:pic>
        <p:nvPicPr>
          <p:cNvPr id="8" name="Picture 7"/>
          <p:cNvPicPr>
            <a:picLocks noChangeAspect="1"/>
          </p:cNvPicPr>
          <p:nvPr/>
        </p:nvPicPr>
        <p:blipFill>
          <a:blip r:embed="rId4"/>
          <a:stretch>
            <a:fillRect/>
          </a:stretch>
        </p:blipFill>
        <p:spPr>
          <a:xfrm>
            <a:off x="1030336" y="3666081"/>
            <a:ext cx="5269990" cy="1000911"/>
          </a:xfrm>
          <a:prstGeom prst="rect">
            <a:avLst/>
          </a:prstGeom>
          <a:ln w="19050">
            <a:solidFill>
              <a:schemeClr val="tx1">
                <a:lumMod val="60000"/>
                <a:lumOff val="40000"/>
              </a:schemeClr>
            </a:solidFill>
          </a:ln>
        </p:spPr>
      </p:pic>
      <p:sp>
        <p:nvSpPr>
          <p:cNvPr id="9" name="Right Arrow 8"/>
          <p:cNvSpPr/>
          <p:nvPr/>
        </p:nvSpPr>
        <p:spPr>
          <a:xfrm>
            <a:off x="4275667" y="2236382"/>
            <a:ext cx="440266" cy="20201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Bent Arrow 10"/>
          <p:cNvSpPr/>
          <p:nvPr/>
        </p:nvSpPr>
        <p:spPr>
          <a:xfrm rot="10800000">
            <a:off x="6575876" y="3577413"/>
            <a:ext cx="338665" cy="643452"/>
          </a:xfrm>
          <a:prstGeom prst="ben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7128933" y="3107267"/>
            <a:ext cx="635000" cy="177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Callout 15"/>
          <p:cNvSpPr/>
          <p:nvPr/>
        </p:nvSpPr>
        <p:spPr>
          <a:xfrm>
            <a:off x="6722534" y="1128086"/>
            <a:ext cx="1382488" cy="914473"/>
          </a:xfrm>
          <a:prstGeom prst="wedgeEllipseCallout">
            <a:avLst>
              <a:gd name="adj1" fmla="val -104395"/>
              <a:gd name="adj2" fmla="val 74536"/>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2"/>
                </a:solidFill>
              </a:rPr>
              <a:t>Use sonar:sonar for running the sonarscanner</a:t>
            </a:r>
            <a:endParaRPr lang="en-US" sz="1000" dirty="0">
              <a:solidFill>
                <a:schemeClr val="tx2"/>
              </a:solidFill>
            </a:endParaRPr>
          </a:p>
        </p:txBody>
      </p:sp>
    </p:spTree>
    <p:extLst>
      <p:ext uri="{BB962C8B-B14F-4D97-AF65-F5344CB8AC3E}">
        <p14:creationId xmlns:p14="http://schemas.microsoft.com/office/powerpoint/2010/main" val="2784042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3</a:t>
            </a:r>
            <a:r>
              <a:rPr lang="en-US" sz="1800" dirty="0" smtClean="0"/>
              <a:t>.</a:t>
            </a:r>
            <a:r>
              <a:rPr lang="en-US" sz="1600" dirty="0" smtClean="0"/>
              <a:t> </a:t>
            </a:r>
            <a:r>
              <a:rPr lang="en-US" sz="1600" dirty="0"/>
              <a:t>Use Case </a:t>
            </a:r>
            <a:r>
              <a:rPr lang="en-US" sz="1600" dirty="0" smtClean="0"/>
              <a:t>2</a:t>
            </a:r>
            <a:r>
              <a:rPr lang="en-US" sz="1600" dirty="0"/>
              <a:t>– Java Analysis with </a:t>
            </a:r>
            <a:r>
              <a:rPr lang="en-US" sz="1600" dirty="0" smtClean="0"/>
              <a:t>Sonar Scanner </a:t>
            </a:r>
            <a:r>
              <a:rPr lang="en-US" sz="1600" dirty="0"/>
              <a:t>for Maven with </a:t>
            </a:r>
            <a:r>
              <a:rPr lang="en-US" sz="1600" dirty="0" smtClean="0"/>
              <a:t>Junit </a:t>
            </a:r>
            <a:r>
              <a:rPr lang="en-US" sz="1600" dirty="0"/>
              <a:t>&amp; JACOCO</a:t>
            </a:r>
            <a:br>
              <a:rPr lang="en-US" sz="1600" dirty="0"/>
            </a:br>
            <a:r>
              <a:rPr lang="en-US" sz="1600" dirty="0"/>
              <a:t/>
            </a:r>
            <a:br>
              <a:rPr lang="en-US" sz="1600" dirty="0"/>
            </a:br>
            <a:r>
              <a:rPr lang="en-US" sz="1800" dirty="0"/>
              <a:t/>
            </a:r>
            <a:br>
              <a:rPr lang="en-US" sz="1800" dirty="0"/>
            </a:br>
            <a:r>
              <a:rPr lang="en-US" sz="1800" dirty="0"/>
              <a:t/>
            </a:r>
            <a:br>
              <a:rPr lang="en-US" sz="1800" dirty="0"/>
            </a:br>
            <a:endParaRPr lang="en-US" sz="1800" dirty="0"/>
          </a:p>
        </p:txBody>
      </p:sp>
      <p:sp>
        <p:nvSpPr>
          <p:cNvPr id="6" name="Content Placeholder 5"/>
          <p:cNvSpPr>
            <a:spLocks noGrp="1"/>
          </p:cNvSpPr>
          <p:nvPr>
            <p:ph sz="quarter" idx="13"/>
          </p:nvPr>
        </p:nvSpPr>
        <p:spPr>
          <a:xfrm>
            <a:off x="279758" y="572120"/>
            <a:ext cx="8618436" cy="3906986"/>
          </a:xfrm>
        </p:spPr>
        <p:txBody>
          <a:bodyPr>
            <a:normAutofit/>
          </a:bodyPr>
          <a:lstStyle/>
          <a:p>
            <a:pPr algn="just">
              <a:lnSpc>
                <a:spcPct val="150000"/>
              </a:lnSpc>
            </a:pPr>
            <a:r>
              <a:rPr lang="en-US" sz="1500" b="1" u="sng" dirty="0" smtClean="0"/>
              <a:t>Step 4:</a:t>
            </a:r>
            <a:r>
              <a:rPr lang="en-US" sz="1500" dirty="0"/>
              <a:t> Once </a:t>
            </a:r>
            <a:r>
              <a:rPr lang="en-US" sz="1500" dirty="0" smtClean="0"/>
              <a:t>Sonar Scanner </a:t>
            </a:r>
            <a:r>
              <a:rPr lang="en-US" sz="1500" dirty="0"/>
              <a:t>analysis is successful, login to the Dashboard to view the Results as shown in the below screenshots </a:t>
            </a:r>
            <a:endParaRPr lang="en-US" sz="1500" dirty="0" smtClean="0"/>
          </a:p>
          <a:p>
            <a:pPr algn="just">
              <a:lnSpc>
                <a:spcPct val="150000"/>
              </a:lnSpc>
            </a:pPr>
            <a:endParaRPr lang="en-US" sz="1500" dirty="0" smtClean="0"/>
          </a:p>
          <a:p>
            <a:pPr algn="just">
              <a:lnSpc>
                <a:spcPct val="150000"/>
              </a:lnSpc>
            </a:pPr>
            <a:endParaRPr lang="en-US" sz="1500"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13</a:t>
            </a:fld>
            <a:endParaRPr lang="en-US" dirty="0"/>
          </a:p>
        </p:txBody>
      </p:sp>
      <p:pic>
        <p:nvPicPr>
          <p:cNvPr id="10" name="Picture 9"/>
          <p:cNvPicPr>
            <a:picLocks noChangeAspect="1"/>
          </p:cNvPicPr>
          <p:nvPr/>
        </p:nvPicPr>
        <p:blipFill>
          <a:blip r:embed="rId2"/>
          <a:stretch>
            <a:fillRect/>
          </a:stretch>
        </p:blipFill>
        <p:spPr>
          <a:xfrm>
            <a:off x="774566" y="1426834"/>
            <a:ext cx="6659167" cy="1040715"/>
          </a:xfrm>
          <a:prstGeom prst="rect">
            <a:avLst/>
          </a:prstGeom>
          <a:ln w="19050">
            <a:solidFill>
              <a:schemeClr val="tx1">
                <a:lumMod val="60000"/>
                <a:lumOff val="40000"/>
              </a:schemeClr>
            </a:solidFill>
          </a:ln>
        </p:spPr>
      </p:pic>
      <p:sp>
        <p:nvSpPr>
          <p:cNvPr id="13" name="Oval Callout 12"/>
          <p:cNvSpPr/>
          <p:nvPr/>
        </p:nvSpPr>
        <p:spPr>
          <a:xfrm>
            <a:off x="7483923" y="1032718"/>
            <a:ext cx="1317177" cy="914473"/>
          </a:xfrm>
          <a:prstGeom prst="wedgeEllipseCallout">
            <a:avLst>
              <a:gd name="adj1" fmla="val -110823"/>
              <a:gd name="adj2" fmla="val 2916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2"/>
                </a:solidFill>
              </a:rPr>
              <a:t>Check for the Last Analysis time and date</a:t>
            </a:r>
            <a:endParaRPr lang="en-US" sz="1000" dirty="0">
              <a:solidFill>
                <a:schemeClr val="tx2"/>
              </a:solidFill>
            </a:endParaRPr>
          </a:p>
        </p:txBody>
      </p:sp>
      <p:pic>
        <p:nvPicPr>
          <p:cNvPr id="15" name="Picture 14"/>
          <p:cNvPicPr/>
          <p:nvPr/>
        </p:nvPicPr>
        <p:blipFill>
          <a:blip r:embed="rId3"/>
          <a:stretch>
            <a:fillRect/>
          </a:stretch>
        </p:blipFill>
        <p:spPr>
          <a:xfrm>
            <a:off x="774565" y="2606515"/>
            <a:ext cx="3713593" cy="2088896"/>
          </a:xfrm>
          <a:prstGeom prst="rect">
            <a:avLst/>
          </a:prstGeom>
          <a:ln w="19050">
            <a:solidFill>
              <a:schemeClr val="tx1">
                <a:lumMod val="60000"/>
                <a:lumOff val="40000"/>
              </a:schemeClr>
            </a:solidFill>
          </a:ln>
        </p:spPr>
      </p:pic>
      <p:pic>
        <p:nvPicPr>
          <p:cNvPr id="16" name="Picture 15"/>
          <p:cNvPicPr/>
          <p:nvPr/>
        </p:nvPicPr>
        <p:blipFill>
          <a:blip r:embed="rId4"/>
          <a:stretch>
            <a:fillRect/>
          </a:stretch>
        </p:blipFill>
        <p:spPr>
          <a:xfrm>
            <a:off x="4602338" y="2606515"/>
            <a:ext cx="3720396" cy="2092723"/>
          </a:xfrm>
          <a:prstGeom prst="rect">
            <a:avLst/>
          </a:prstGeom>
          <a:ln w="19050">
            <a:solidFill>
              <a:schemeClr val="tx1">
                <a:lumMod val="60000"/>
                <a:lumOff val="40000"/>
              </a:schemeClr>
            </a:solidFill>
          </a:ln>
        </p:spPr>
      </p:pic>
    </p:spTree>
    <p:extLst>
      <p:ext uri="{BB962C8B-B14F-4D97-AF65-F5344CB8AC3E}">
        <p14:creationId xmlns:p14="http://schemas.microsoft.com/office/powerpoint/2010/main" val="3912554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3</a:t>
            </a:r>
            <a:r>
              <a:rPr lang="en-US" sz="1800" dirty="0" smtClean="0"/>
              <a:t>.</a:t>
            </a:r>
            <a:r>
              <a:rPr lang="en-US" sz="1600" dirty="0" smtClean="0"/>
              <a:t> </a:t>
            </a:r>
            <a:r>
              <a:rPr lang="en-US" sz="1600" dirty="0"/>
              <a:t>Use Case </a:t>
            </a:r>
            <a:r>
              <a:rPr lang="en-US" sz="1600" dirty="0" smtClean="0"/>
              <a:t>2</a:t>
            </a:r>
            <a:r>
              <a:rPr lang="en-US" sz="1600" dirty="0"/>
              <a:t>– Java Analysis with </a:t>
            </a:r>
            <a:r>
              <a:rPr lang="en-US" sz="1600" dirty="0" smtClean="0"/>
              <a:t>Sonar Scanner </a:t>
            </a:r>
            <a:r>
              <a:rPr lang="en-US" sz="1600" dirty="0"/>
              <a:t>for Maven with </a:t>
            </a:r>
            <a:r>
              <a:rPr lang="en-US" sz="1600" dirty="0" smtClean="0"/>
              <a:t>Junit </a:t>
            </a:r>
            <a:r>
              <a:rPr lang="en-US" sz="1600" dirty="0"/>
              <a:t>&amp; JACOCO</a:t>
            </a:r>
            <a:br>
              <a:rPr lang="en-US" sz="1600" dirty="0"/>
            </a:br>
            <a:r>
              <a:rPr lang="en-US" sz="1600" dirty="0"/>
              <a:t/>
            </a:r>
            <a:br>
              <a:rPr lang="en-US" sz="1600" dirty="0"/>
            </a:br>
            <a:r>
              <a:rPr lang="en-US" sz="1800" dirty="0"/>
              <a:t/>
            </a:r>
            <a:br>
              <a:rPr lang="en-US" sz="1800" dirty="0"/>
            </a:br>
            <a:r>
              <a:rPr lang="en-US" sz="1800" dirty="0"/>
              <a:t/>
            </a:r>
            <a:br>
              <a:rPr lang="en-US" sz="1800" dirty="0"/>
            </a:br>
            <a:endParaRPr lang="en-US" sz="1800" dirty="0"/>
          </a:p>
        </p:txBody>
      </p:sp>
      <p:sp>
        <p:nvSpPr>
          <p:cNvPr id="6" name="Content Placeholder 5"/>
          <p:cNvSpPr>
            <a:spLocks noGrp="1"/>
          </p:cNvSpPr>
          <p:nvPr>
            <p:ph sz="quarter" idx="13"/>
          </p:nvPr>
        </p:nvSpPr>
        <p:spPr>
          <a:xfrm>
            <a:off x="279758" y="572120"/>
            <a:ext cx="8618436" cy="3906986"/>
          </a:xfrm>
          <a:ln w="19050">
            <a:solidFill>
              <a:schemeClr val="tx1">
                <a:lumMod val="60000"/>
                <a:lumOff val="40000"/>
              </a:schemeClr>
            </a:solidFill>
          </a:ln>
        </p:spPr>
        <p:txBody>
          <a:bodyPr>
            <a:normAutofit/>
          </a:bodyPr>
          <a:lstStyle/>
          <a:p>
            <a:pPr algn="just">
              <a:lnSpc>
                <a:spcPct val="150000"/>
              </a:lnSpc>
            </a:pPr>
            <a:r>
              <a:rPr lang="en-US" sz="1500" b="1" u="sng" dirty="0" smtClean="0"/>
              <a:t>Step 5:</a:t>
            </a:r>
            <a:r>
              <a:rPr lang="en-US" sz="1500" dirty="0" smtClean="0"/>
              <a:t> </a:t>
            </a:r>
            <a:r>
              <a:rPr lang="en-US" sz="1500" dirty="0"/>
              <a:t>Add </a:t>
            </a:r>
            <a:r>
              <a:rPr lang="en-US" sz="1500" dirty="0" smtClean="0"/>
              <a:t>JACOCO plugin in pom.xml under plugins section and rerun </a:t>
            </a:r>
            <a:r>
              <a:rPr lang="en-US" sz="1500" dirty="0"/>
              <a:t>the build using the sonar parameter</a:t>
            </a:r>
            <a:endParaRPr lang="en-US" sz="1500" dirty="0" smtClean="0"/>
          </a:p>
          <a:p>
            <a:pPr algn="just">
              <a:lnSpc>
                <a:spcPct val="150000"/>
              </a:lnSpc>
            </a:pPr>
            <a:endParaRPr lang="en-US" sz="1500" dirty="0" smtClean="0"/>
          </a:p>
          <a:p>
            <a:pPr algn="just">
              <a:lnSpc>
                <a:spcPct val="150000"/>
              </a:lnSpc>
            </a:pPr>
            <a:endParaRPr lang="en-US" sz="1500"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384048" y="1376362"/>
            <a:ext cx="3026179" cy="2628371"/>
          </a:xfrm>
          <a:prstGeom prst="rect">
            <a:avLst/>
          </a:prstGeom>
          <a:ln w="19050">
            <a:solidFill>
              <a:schemeClr val="tx1">
                <a:lumMod val="60000"/>
                <a:lumOff val="40000"/>
              </a:schemeClr>
            </a:solidFill>
          </a:ln>
        </p:spPr>
      </p:pic>
      <p:pic>
        <p:nvPicPr>
          <p:cNvPr id="11" name="Picture 10"/>
          <p:cNvPicPr/>
          <p:nvPr/>
        </p:nvPicPr>
        <p:blipFill>
          <a:blip r:embed="rId3"/>
          <a:stretch>
            <a:fillRect/>
          </a:stretch>
        </p:blipFill>
        <p:spPr>
          <a:xfrm>
            <a:off x="3632186" y="1376362"/>
            <a:ext cx="4772164" cy="2684342"/>
          </a:xfrm>
          <a:prstGeom prst="rect">
            <a:avLst/>
          </a:prstGeom>
          <a:ln w="19050">
            <a:solidFill>
              <a:schemeClr val="tx1">
                <a:lumMod val="60000"/>
                <a:lumOff val="40000"/>
              </a:schemeClr>
            </a:solidFill>
          </a:ln>
        </p:spPr>
      </p:pic>
      <p:sp>
        <p:nvSpPr>
          <p:cNvPr id="13" name="Oval Callout 12"/>
          <p:cNvSpPr/>
          <p:nvPr/>
        </p:nvSpPr>
        <p:spPr>
          <a:xfrm>
            <a:off x="5359679" y="2133385"/>
            <a:ext cx="1317177" cy="914473"/>
          </a:xfrm>
          <a:prstGeom prst="wedgeEllipseCallout">
            <a:avLst>
              <a:gd name="adj1" fmla="val -110823"/>
              <a:gd name="adj2" fmla="val 29169"/>
            </a:avLst>
          </a:prstGeom>
          <a:solidFill>
            <a:schemeClr val="accent4">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2"/>
                </a:solidFill>
              </a:rPr>
              <a:t>Coverage is showing 100%</a:t>
            </a:r>
            <a:endParaRPr lang="en-US" sz="1000" dirty="0">
              <a:solidFill>
                <a:schemeClr val="tx2"/>
              </a:solidFill>
            </a:endParaRPr>
          </a:p>
        </p:txBody>
      </p:sp>
    </p:spTree>
    <p:extLst>
      <p:ext uri="{BB962C8B-B14F-4D97-AF65-F5344CB8AC3E}">
        <p14:creationId xmlns:p14="http://schemas.microsoft.com/office/powerpoint/2010/main" val="3636719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3</a:t>
            </a:r>
            <a:r>
              <a:rPr lang="en-US" sz="1800" dirty="0" smtClean="0"/>
              <a:t>.</a:t>
            </a:r>
            <a:r>
              <a:rPr lang="en-US" sz="1600" dirty="0" smtClean="0"/>
              <a:t> </a:t>
            </a:r>
            <a:r>
              <a:rPr lang="en-US" sz="1600" dirty="0"/>
              <a:t>Use Case </a:t>
            </a:r>
            <a:r>
              <a:rPr lang="en-US" sz="1600" dirty="0" smtClean="0"/>
              <a:t>2</a:t>
            </a:r>
            <a:r>
              <a:rPr lang="en-US" sz="1600" dirty="0"/>
              <a:t>– Java Analysis with </a:t>
            </a:r>
            <a:r>
              <a:rPr lang="en-US" sz="1600" dirty="0" smtClean="0"/>
              <a:t>Sonar Scanner </a:t>
            </a:r>
            <a:r>
              <a:rPr lang="en-US" sz="1600" dirty="0"/>
              <a:t>for Maven with </a:t>
            </a:r>
            <a:r>
              <a:rPr lang="en-US" sz="1600" dirty="0" smtClean="0"/>
              <a:t>Junit </a:t>
            </a:r>
            <a:r>
              <a:rPr lang="en-US" sz="1600" dirty="0"/>
              <a:t>&amp; JACOCO</a:t>
            </a:r>
            <a:br>
              <a:rPr lang="en-US" sz="1600" dirty="0"/>
            </a:br>
            <a:r>
              <a:rPr lang="en-US" sz="1600" dirty="0"/>
              <a:t/>
            </a:r>
            <a:br>
              <a:rPr lang="en-US" sz="1600" dirty="0"/>
            </a:br>
            <a:r>
              <a:rPr lang="en-US" sz="1800" dirty="0"/>
              <a:t/>
            </a:r>
            <a:br>
              <a:rPr lang="en-US" sz="1800" dirty="0"/>
            </a:br>
            <a:r>
              <a:rPr lang="en-US" sz="1800" dirty="0"/>
              <a:t/>
            </a:r>
            <a:br>
              <a:rPr lang="en-US" sz="1800" dirty="0"/>
            </a:br>
            <a:endParaRPr lang="en-US" sz="1800" dirty="0"/>
          </a:p>
        </p:txBody>
      </p:sp>
      <p:sp>
        <p:nvSpPr>
          <p:cNvPr id="6" name="Content Placeholder 5"/>
          <p:cNvSpPr>
            <a:spLocks noGrp="1"/>
          </p:cNvSpPr>
          <p:nvPr>
            <p:ph sz="quarter" idx="13"/>
          </p:nvPr>
        </p:nvSpPr>
        <p:spPr>
          <a:xfrm>
            <a:off x="279758" y="572120"/>
            <a:ext cx="8618436" cy="3906986"/>
          </a:xfrm>
          <a:ln w="19050">
            <a:solidFill>
              <a:schemeClr val="tx1">
                <a:lumMod val="60000"/>
                <a:lumOff val="40000"/>
              </a:schemeClr>
            </a:solidFill>
          </a:ln>
        </p:spPr>
        <p:txBody>
          <a:bodyPr>
            <a:normAutofit/>
          </a:bodyPr>
          <a:lstStyle/>
          <a:p>
            <a:pPr algn="just">
              <a:lnSpc>
                <a:spcPct val="150000"/>
              </a:lnSpc>
            </a:pPr>
            <a:r>
              <a:rPr lang="en-US" sz="1500" b="1" u="sng" dirty="0" smtClean="0"/>
              <a:t>Step 6:</a:t>
            </a:r>
            <a:r>
              <a:rPr lang="en-US" sz="1500" dirty="0" smtClean="0"/>
              <a:t> Open location of the JACOCO report -&gt; Open index.html:</a:t>
            </a:r>
          </a:p>
          <a:p>
            <a:pPr algn="just">
              <a:lnSpc>
                <a:spcPct val="150000"/>
              </a:lnSpc>
            </a:pPr>
            <a:endParaRPr lang="en-US" sz="1500" dirty="0" smtClean="0"/>
          </a:p>
          <a:p>
            <a:pPr algn="just">
              <a:lnSpc>
                <a:spcPct val="150000"/>
              </a:lnSpc>
            </a:pPr>
            <a:endParaRPr lang="en-US" sz="1500"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15</a:t>
            </a:fld>
            <a:endParaRPr lang="en-US" dirty="0"/>
          </a:p>
        </p:txBody>
      </p:sp>
      <p:pic>
        <p:nvPicPr>
          <p:cNvPr id="7" name="Picture 6"/>
          <p:cNvPicPr>
            <a:picLocks noChangeAspect="1"/>
          </p:cNvPicPr>
          <p:nvPr/>
        </p:nvPicPr>
        <p:blipFill>
          <a:blip r:embed="rId2"/>
          <a:stretch>
            <a:fillRect/>
          </a:stretch>
        </p:blipFill>
        <p:spPr>
          <a:xfrm>
            <a:off x="417274" y="1011859"/>
            <a:ext cx="4550967" cy="1306843"/>
          </a:xfrm>
          <a:prstGeom prst="rect">
            <a:avLst/>
          </a:prstGeom>
          <a:ln w="19050">
            <a:solidFill>
              <a:schemeClr val="tx1">
                <a:lumMod val="60000"/>
                <a:lumOff val="40000"/>
              </a:schemeClr>
            </a:solidFill>
          </a:ln>
        </p:spPr>
      </p:pic>
      <p:pic>
        <p:nvPicPr>
          <p:cNvPr id="10" name="Picture 9"/>
          <p:cNvPicPr/>
          <p:nvPr/>
        </p:nvPicPr>
        <p:blipFill>
          <a:blip r:embed="rId3"/>
          <a:stretch>
            <a:fillRect/>
          </a:stretch>
        </p:blipFill>
        <p:spPr>
          <a:xfrm>
            <a:off x="2823676" y="2428773"/>
            <a:ext cx="5943600" cy="1979295"/>
          </a:xfrm>
          <a:prstGeom prst="rect">
            <a:avLst/>
          </a:prstGeom>
          <a:ln w="19050">
            <a:solidFill>
              <a:schemeClr val="tx1">
                <a:lumMod val="60000"/>
                <a:lumOff val="40000"/>
              </a:schemeClr>
            </a:solidFill>
          </a:ln>
        </p:spPr>
      </p:pic>
      <p:sp>
        <p:nvSpPr>
          <p:cNvPr id="8" name="Bent-Up Arrow 7"/>
          <p:cNvSpPr/>
          <p:nvPr/>
        </p:nvSpPr>
        <p:spPr>
          <a:xfrm flipV="1">
            <a:off x="5105757" y="1765945"/>
            <a:ext cx="1176867" cy="442382"/>
          </a:xfrm>
          <a:prstGeom prst="bentUpArrow">
            <a:avLst/>
          </a:prstGeom>
          <a:solidFill>
            <a:schemeClr val="tx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2283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21799" y="1709543"/>
            <a:ext cx="6731000" cy="1218795"/>
          </a:xfrm>
        </p:spPr>
        <p:txBody>
          <a:bodyPr/>
          <a:lstStyle/>
          <a:p>
            <a:r>
              <a:rPr lang="en-US" dirty="0"/>
              <a:t>Java Analysis with SonarScanner for Gradle</a:t>
            </a:r>
          </a:p>
        </p:txBody>
      </p:sp>
      <p:sp>
        <p:nvSpPr>
          <p:cNvPr id="4" name="Footer Placeholder 3"/>
          <p:cNvSpPr>
            <a:spLocks noGrp="1"/>
          </p:cNvSpPr>
          <p:nvPr>
            <p:ph type="ftr" sz="quarter" idx="4294967295"/>
          </p:nvPr>
        </p:nvSpPr>
        <p:spPr>
          <a:xfrm>
            <a:off x="0" y="4695825"/>
            <a:ext cx="4572000" cy="187325"/>
          </a:xfrm>
        </p:spPr>
        <p:txBody>
          <a:bodyPr/>
          <a:lstStyle/>
          <a:p>
            <a:r>
              <a:rPr lang="en-US" dirty="0" smtClean="0"/>
              <a:t>© 2020 Cognizant</a:t>
            </a:r>
            <a:endParaRPr lang="en-US" dirty="0"/>
          </a:p>
        </p:txBody>
      </p:sp>
      <p:sp>
        <p:nvSpPr>
          <p:cNvPr id="5" name="Slide Number Placeholder 4"/>
          <p:cNvSpPr>
            <a:spLocks noGrp="1"/>
          </p:cNvSpPr>
          <p:nvPr>
            <p:ph type="sldNum" sz="quarter" idx="4294967295"/>
          </p:nvPr>
        </p:nvSpPr>
        <p:spPr>
          <a:xfrm>
            <a:off x="0" y="4759325"/>
            <a:ext cx="228600" cy="123825"/>
          </a:xfrm>
        </p:spPr>
        <p:txBody>
          <a:bodyPr/>
          <a:lstStyle/>
          <a:p>
            <a:fld id="{2EFEF571-C9B4-4D92-A7F7-315B894862A8}" type="slidenum">
              <a:rPr lang="en-US" smtClean="0"/>
              <a:pPr/>
              <a:t>16</a:t>
            </a:fld>
            <a:endParaRPr lang="en-US" dirty="0"/>
          </a:p>
        </p:txBody>
      </p:sp>
    </p:spTree>
    <p:extLst>
      <p:ext uri="{BB962C8B-B14F-4D97-AF65-F5344CB8AC3E}">
        <p14:creationId xmlns:p14="http://schemas.microsoft.com/office/powerpoint/2010/main" val="3069703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4</a:t>
            </a:r>
            <a:r>
              <a:rPr lang="en-US" sz="2200" dirty="0" smtClean="0"/>
              <a:t>.</a:t>
            </a:r>
            <a:r>
              <a:rPr lang="en-US" sz="2000" dirty="0" smtClean="0"/>
              <a:t> </a:t>
            </a:r>
            <a:r>
              <a:rPr lang="en-US" sz="2000" dirty="0"/>
              <a:t>Use Case 3 – Java Analysis with SonarScanner for Gradle</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81000" y="639098"/>
            <a:ext cx="8417052" cy="3834478"/>
          </a:xfrm>
        </p:spPr>
        <p:txBody>
          <a:bodyPr>
            <a:normAutofit fontScale="85000" lnSpcReduction="10000"/>
          </a:bodyPr>
          <a:lstStyle/>
          <a:p>
            <a:pPr algn="just">
              <a:lnSpc>
                <a:spcPct val="150000"/>
              </a:lnSpc>
            </a:pPr>
            <a:r>
              <a:rPr lang="en-US" dirty="0"/>
              <a:t>In this Use </a:t>
            </a:r>
            <a:r>
              <a:rPr lang="en-US" dirty="0" smtClean="0"/>
              <a:t>Case, </a:t>
            </a:r>
            <a:r>
              <a:rPr lang="en-US" dirty="0"/>
              <a:t>we will look at Analyzing </a:t>
            </a:r>
            <a:r>
              <a:rPr lang="en-US" dirty="0" smtClean="0"/>
              <a:t>Java-Gradle build application </a:t>
            </a:r>
            <a:r>
              <a:rPr lang="en-US" dirty="0"/>
              <a:t>using the SonarScanner for </a:t>
            </a:r>
            <a:r>
              <a:rPr lang="en-US" dirty="0" smtClean="0"/>
              <a:t>Gradle.</a:t>
            </a:r>
          </a:p>
          <a:p>
            <a:pPr marL="285750" indent="-285750">
              <a:lnSpc>
                <a:spcPct val="150000"/>
              </a:lnSpc>
              <a:buFont typeface="Wingdings" panose="05000000000000000000" pitchFamily="2" charset="2"/>
              <a:buChar char="q"/>
            </a:pPr>
            <a:r>
              <a:rPr lang="en-US" sz="1700" dirty="0"/>
              <a:t>Gradle is an open-source build automation tool focused on flexibility and performance. Gradle build scripts are written using a Groovy or Kotlin DSL. Gradle runs on all major operating systems and requires only a Java Development Kit version 8 or higher to run. </a:t>
            </a:r>
            <a:endParaRPr lang="en-US" sz="1700" dirty="0" smtClean="0"/>
          </a:p>
          <a:p>
            <a:pPr marL="285750" indent="-285750">
              <a:lnSpc>
                <a:spcPct val="150000"/>
              </a:lnSpc>
              <a:buFont typeface="Wingdings" panose="05000000000000000000" pitchFamily="2" charset="2"/>
              <a:buChar char="q"/>
            </a:pPr>
            <a:r>
              <a:rPr lang="en-US" sz="1700" dirty="0"/>
              <a:t>The SonarScanner for Gradle provides an easy way to start SonarQube analysis of a Gradle project</a:t>
            </a:r>
            <a:r>
              <a:rPr lang="en-US" sz="1700" dirty="0" smtClean="0"/>
              <a:t>.</a:t>
            </a:r>
          </a:p>
          <a:p>
            <a:pPr marL="285750" indent="-285750">
              <a:lnSpc>
                <a:spcPct val="150000"/>
              </a:lnSpc>
              <a:buFont typeface="Wingdings" panose="05000000000000000000" pitchFamily="2" charset="2"/>
              <a:buChar char="q"/>
            </a:pPr>
            <a:r>
              <a:rPr lang="en-US" sz="1700" dirty="0"/>
              <a:t>The ability to execute the SonarQube analysis via a regular Gradle task makes it available anywhere Gradle is available (developer build, CI server, etc.), without the need to manually download, setup, and maintain a SonarQube Runner installation. </a:t>
            </a:r>
          </a:p>
          <a:p>
            <a:pPr marL="285750" indent="-285750">
              <a:buFont typeface="Wingdings" panose="05000000000000000000" pitchFamily="2" charset="2"/>
              <a:buChar char="q"/>
            </a:pPr>
            <a:r>
              <a:rPr lang="en-US" sz="1700" dirty="0" smtClean="0"/>
              <a:t>The </a:t>
            </a:r>
            <a:r>
              <a:rPr lang="en-US" sz="1700" dirty="0"/>
              <a:t>Gradle build already has much of the information needed for SonarQube to successfully analyze a project.</a:t>
            </a:r>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17</a:t>
            </a:fld>
            <a:endParaRPr lang="en-US" dirty="0"/>
          </a:p>
        </p:txBody>
      </p:sp>
    </p:spTree>
    <p:extLst>
      <p:ext uri="{BB962C8B-B14F-4D97-AF65-F5344CB8AC3E}">
        <p14:creationId xmlns:p14="http://schemas.microsoft.com/office/powerpoint/2010/main" val="3501712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4</a:t>
            </a:r>
            <a:r>
              <a:rPr lang="en-US" sz="2200" dirty="0" smtClean="0"/>
              <a:t>.</a:t>
            </a:r>
            <a:r>
              <a:rPr lang="en-US" sz="2000" dirty="0" smtClean="0"/>
              <a:t> </a:t>
            </a:r>
            <a:r>
              <a:rPr lang="en-US" sz="2000" dirty="0"/>
              <a:t>Use Case 3 – Java Analysis with SonarScanner for Gradle</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81000" y="639098"/>
            <a:ext cx="8417052" cy="3834478"/>
          </a:xfrm>
        </p:spPr>
        <p:txBody>
          <a:bodyPr>
            <a:normAutofit/>
          </a:bodyPr>
          <a:lstStyle/>
          <a:p>
            <a:pPr algn="just">
              <a:lnSpc>
                <a:spcPct val="150000"/>
              </a:lnSpc>
            </a:pPr>
            <a:r>
              <a:rPr lang="en-US" sz="1500" b="1" u="sng" dirty="0" smtClean="0"/>
              <a:t>Pre-Requisites </a:t>
            </a:r>
            <a:r>
              <a:rPr lang="en-US" sz="1500" b="1" u="sng" dirty="0"/>
              <a:t>:</a:t>
            </a:r>
            <a:r>
              <a:rPr lang="en-US" sz="1500" dirty="0"/>
              <a:t> SonarQube 7.9.3 installed</a:t>
            </a:r>
            <a:r>
              <a:rPr lang="en-US" sz="1500" dirty="0" smtClean="0"/>
              <a:t>, Gradle 6.5, JDK 11, </a:t>
            </a:r>
            <a:r>
              <a:rPr lang="en-US" sz="1500" dirty="0"/>
              <a:t>Sample </a:t>
            </a:r>
            <a:r>
              <a:rPr lang="en-US" sz="1500" dirty="0" smtClean="0"/>
              <a:t>Gradle Project</a:t>
            </a:r>
            <a:r>
              <a:rPr lang="en-US" sz="1500" dirty="0"/>
              <a:t>.</a:t>
            </a:r>
          </a:p>
          <a:p>
            <a:pPr algn="just">
              <a:lnSpc>
                <a:spcPct val="150000"/>
              </a:lnSpc>
            </a:pPr>
            <a:r>
              <a:rPr lang="en-US" sz="1500" b="1" u="sng" dirty="0"/>
              <a:t>Step 1:</a:t>
            </a:r>
            <a:r>
              <a:rPr lang="en-US" sz="1500" dirty="0"/>
              <a:t> </a:t>
            </a:r>
            <a:r>
              <a:rPr lang="en-US" sz="1500" b="1" dirty="0" smtClean="0"/>
              <a:t>Configure the scanner</a:t>
            </a:r>
            <a:endParaRPr lang="en-US" sz="1500" b="1" dirty="0"/>
          </a:p>
          <a:p>
            <a:r>
              <a:rPr lang="en-US" sz="1500" dirty="0" smtClean="0"/>
              <a:t>Configure global properties in ~/.gradle/gradle.properties file in the source code</a:t>
            </a:r>
          </a:p>
          <a:p>
            <a:endParaRPr lang="en-US" sz="1500" dirty="0" smtClean="0"/>
          </a:p>
          <a:p>
            <a:endParaRPr lang="en-US" sz="1500" dirty="0"/>
          </a:p>
          <a:p>
            <a:endParaRPr lang="en-US" sz="1500" dirty="0" smtClean="0"/>
          </a:p>
          <a:p>
            <a:endParaRPr lang="en-US" sz="1500" dirty="0"/>
          </a:p>
          <a:p>
            <a:r>
              <a:rPr lang="en-US" sz="1500" b="1" u="sng" dirty="0"/>
              <a:t>Step </a:t>
            </a:r>
            <a:r>
              <a:rPr lang="en-US" sz="1500" b="1" u="sng" dirty="0" smtClean="0"/>
              <a:t>2:</a:t>
            </a:r>
            <a:r>
              <a:rPr lang="en-US" sz="1500" dirty="0" smtClean="0"/>
              <a:t> </a:t>
            </a:r>
            <a:r>
              <a:rPr lang="en-US" sz="1500" b="1" dirty="0" smtClean="0"/>
              <a:t>Analyzing</a:t>
            </a:r>
            <a:endParaRPr lang="en-US" sz="1500" b="1" dirty="0"/>
          </a:p>
          <a:p>
            <a:r>
              <a:rPr lang="en-US" sz="1500" dirty="0" smtClean="0"/>
              <a:t>Active the scanner in build.gradle file</a:t>
            </a:r>
          </a:p>
          <a:p>
            <a:endParaRPr lang="en-US"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18</a:t>
            </a:fld>
            <a:endParaRPr lang="en-US" dirty="0"/>
          </a:p>
        </p:txBody>
      </p:sp>
      <p:pic>
        <p:nvPicPr>
          <p:cNvPr id="7" name="Picture 6"/>
          <p:cNvPicPr>
            <a:picLocks noChangeAspect="1"/>
          </p:cNvPicPr>
          <p:nvPr/>
        </p:nvPicPr>
        <p:blipFill>
          <a:blip r:embed="rId2"/>
          <a:stretch>
            <a:fillRect/>
          </a:stretch>
        </p:blipFill>
        <p:spPr>
          <a:xfrm>
            <a:off x="377952" y="1698523"/>
            <a:ext cx="6210300" cy="1333500"/>
          </a:xfrm>
          <a:prstGeom prst="rect">
            <a:avLst/>
          </a:prstGeom>
          <a:ln w="19050">
            <a:solidFill>
              <a:schemeClr val="tx1">
                <a:lumMod val="60000"/>
                <a:lumOff val="40000"/>
              </a:schemeClr>
            </a:solidFill>
          </a:ln>
        </p:spPr>
      </p:pic>
      <p:pic>
        <p:nvPicPr>
          <p:cNvPr id="9" name="Picture 8"/>
          <p:cNvPicPr>
            <a:picLocks noChangeAspect="1"/>
          </p:cNvPicPr>
          <p:nvPr/>
        </p:nvPicPr>
        <p:blipFill>
          <a:blip r:embed="rId3"/>
          <a:stretch>
            <a:fillRect/>
          </a:stretch>
        </p:blipFill>
        <p:spPr>
          <a:xfrm>
            <a:off x="377952" y="3617247"/>
            <a:ext cx="6210300" cy="885825"/>
          </a:xfrm>
          <a:prstGeom prst="rect">
            <a:avLst/>
          </a:prstGeom>
          <a:ln w="19050">
            <a:solidFill>
              <a:schemeClr val="tx1">
                <a:lumMod val="60000"/>
                <a:lumOff val="40000"/>
              </a:schemeClr>
            </a:solidFill>
          </a:ln>
        </p:spPr>
      </p:pic>
    </p:spTree>
    <p:extLst>
      <p:ext uri="{BB962C8B-B14F-4D97-AF65-F5344CB8AC3E}">
        <p14:creationId xmlns:p14="http://schemas.microsoft.com/office/powerpoint/2010/main" val="879548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4</a:t>
            </a:r>
            <a:r>
              <a:rPr lang="en-US" sz="2200" dirty="0" smtClean="0"/>
              <a:t>.</a:t>
            </a:r>
            <a:r>
              <a:rPr lang="en-US" sz="2000" dirty="0" smtClean="0"/>
              <a:t> </a:t>
            </a:r>
            <a:r>
              <a:rPr lang="en-US" sz="2000" dirty="0"/>
              <a:t>Use Case 3 – Java Analysis with SonarScanner for Gradle</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81000" y="639098"/>
            <a:ext cx="8417052" cy="3834478"/>
          </a:xfrm>
        </p:spPr>
        <p:txBody>
          <a:bodyPr>
            <a:normAutofit/>
          </a:bodyPr>
          <a:lstStyle/>
          <a:p>
            <a:pPr algn="just">
              <a:lnSpc>
                <a:spcPct val="150000"/>
              </a:lnSpc>
            </a:pPr>
            <a:r>
              <a:rPr lang="en-US" b="1" u="sng" dirty="0" smtClean="0"/>
              <a:t>Sonarqube properties to be mentioned in build.gradle file:</a:t>
            </a:r>
            <a:endParaRPr lang="en-US" dirty="0" smtClean="0"/>
          </a:p>
          <a:p>
            <a:pPr marL="228600" lvl="2" indent="0">
              <a:buNone/>
            </a:pPr>
            <a:r>
              <a:rPr lang="en-US" sz="1500" dirty="0" smtClean="0"/>
              <a:t>plugins </a:t>
            </a:r>
            <a:r>
              <a:rPr lang="en-US" sz="1500" dirty="0"/>
              <a:t>{</a:t>
            </a:r>
          </a:p>
          <a:p>
            <a:pPr marL="228600" lvl="2" indent="0">
              <a:buNone/>
            </a:pPr>
            <a:r>
              <a:rPr lang="en-US" sz="1500" dirty="0"/>
              <a:t>    id "org.sonarqube" version "2.7"</a:t>
            </a:r>
          </a:p>
          <a:p>
            <a:pPr marL="228600" lvl="2" indent="0">
              <a:buNone/>
            </a:pPr>
            <a:r>
              <a:rPr lang="en-US" sz="1500" dirty="0"/>
              <a:t>}</a:t>
            </a:r>
          </a:p>
          <a:p>
            <a:pPr marL="228600" lvl="2" indent="0">
              <a:buNone/>
            </a:pPr>
            <a:r>
              <a:rPr lang="en-US" sz="1500" dirty="0"/>
              <a:t> </a:t>
            </a:r>
          </a:p>
          <a:p>
            <a:pPr marL="228600" lvl="2" indent="0">
              <a:buNone/>
            </a:pPr>
            <a:r>
              <a:rPr lang="en-US" sz="1500" dirty="0"/>
              <a:t>description = 'SonarQube Scanner for Gradle HelloWorld application'</a:t>
            </a:r>
          </a:p>
          <a:p>
            <a:pPr marL="228600" lvl="2" indent="0">
              <a:buNone/>
            </a:pPr>
            <a:r>
              <a:rPr lang="en-US" sz="1500" dirty="0"/>
              <a:t>version = '1.0'</a:t>
            </a:r>
          </a:p>
          <a:p>
            <a:pPr marL="228600" lvl="2" indent="0">
              <a:buNone/>
            </a:pPr>
            <a:r>
              <a:rPr lang="en-US" sz="1500" dirty="0"/>
              <a:t> </a:t>
            </a:r>
          </a:p>
          <a:p>
            <a:pPr marL="228600" lvl="2" indent="0">
              <a:buNone/>
            </a:pPr>
            <a:r>
              <a:rPr lang="en-US" sz="1500" dirty="0"/>
              <a:t>sonarqube {</a:t>
            </a:r>
          </a:p>
          <a:p>
            <a:pPr marL="228600" lvl="2" indent="0">
              <a:buNone/>
            </a:pPr>
            <a:r>
              <a:rPr lang="en-US" sz="1500" dirty="0"/>
              <a:t>    properties {</a:t>
            </a:r>
          </a:p>
          <a:p>
            <a:pPr marL="228600" lvl="2" indent="0">
              <a:buNone/>
            </a:pPr>
            <a:r>
              <a:rPr lang="en-US" sz="1500" dirty="0"/>
              <a:t>        property 'sonar.projectName', 'SonarQube Scanner for Gradle HelloWorld application'</a:t>
            </a:r>
          </a:p>
          <a:p>
            <a:pPr marL="228600" lvl="2" indent="0">
              <a:buNone/>
            </a:pPr>
            <a:r>
              <a:rPr lang="en-US" sz="1500" dirty="0"/>
              <a:t>    }</a:t>
            </a:r>
          </a:p>
          <a:p>
            <a:pPr marL="228600" lvl="2" indent="0">
              <a:buNone/>
            </a:pPr>
            <a:r>
              <a:rPr lang="en-US" sz="1500" dirty="0"/>
              <a:t>}</a:t>
            </a:r>
          </a:p>
          <a:p>
            <a:endParaRPr lang="en-US"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19</a:t>
            </a:fld>
            <a:endParaRPr lang="en-US" dirty="0"/>
          </a:p>
        </p:txBody>
      </p:sp>
    </p:spTree>
    <p:extLst>
      <p:ext uri="{BB962C8B-B14F-4D97-AF65-F5344CB8AC3E}">
        <p14:creationId xmlns:p14="http://schemas.microsoft.com/office/powerpoint/2010/main" val="2331816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Agenda</a:t>
            </a:r>
            <a:endParaRPr lang="en-US" dirty="0"/>
          </a:p>
        </p:txBody>
      </p:sp>
      <p:sp>
        <p:nvSpPr>
          <p:cNvPr id="5" name="Footer Placeholder 4"/>
          <p:cNvSpPr>
            <a:spLocks noGrp="1"/>
          </p:cNvSpPr>
          <p:nvPr>
            <p:ph type="ftr" sz="quarter" idx="3"/>
          </p:nvPr>
        </p:nvSpPr>
        <p:spPr/>
        <p:txBody>
          <a:bodyPr/>
          <a:lstStyle/>
          <a:p>
            <a:r>
              <a:rPr lang="en-US" dirty="0" smtClean="0"/>
              <a:t>© 2020 Cognizant</a:t>
            </a:r>
            <a:endParaRPr lang="en-US" dirty="0"/>
          </a:p>
        </p:txBody>
      </p:sp>
      <p:sp>
        <p:nvSpPr>
          <p:cNvPr id="7" name="Content Placeholder 6"/>
          <p:cNvSpPr>
            <a:spLocks noGrp="1"/>
          </p:cNvSpPr>
          <p:nvPr>
            <p:ph idx="1"/>
          </p:nvPr>
        </p:nvSpPr>
        <p:spPr>
          <a:xfrm>
            <a:off x="377952" y="895091"/>
            <a:ext cx="8385048" cy="3319272"/>
          </a:xfrm>
        </p:spPr>
        <p:txBody>
          <a:bodyPr>
            <a:normAutofit/>
          </a:bodyPr>
          <a:lstStyle/>
          <a:p>
            <a:pPr marL="0" indent="0">
              <a:buNone/>
            </a:pPr>
            <a:r>
              <a:rPr lang="en-US" sz="1400" dirty="0" smtClean="0"/>
              <a:t>1.SonarQube – Intermediate Training</a:t>
            </a:r>
          </a:p>
          <a:p>
            <a:pPr lvl="1"/>
            <a:r>
              <a:rPr lang="en-US" dirty="0" smtClean="0"/>
              <a:t>2. Use Case 1 – C# &amp; VB.Net Analysis with SonarScanner for MSBuild </a:t>
            </a:r>
            <a:endParaRPr lang="en-US" dirty="0"/>
          </a:p>
          <a:p>
            <a:pPr lvl="1"/>
            <a:r>
              <a:rPr lang="en-US" dirty="0" smtClean="0"/>
              <a:t>3. Use Case 2 – Java Analysis with SonarScanner for Maven with Junit &amp; JACOCO</a:t>
            </a:r>
          </a:p>
          <a:p>
            <a:pPr lvl="1"/>
            <a:r>
              <a:rPr lang="en-US" dirty="0" smtClean="0"/>
              <a:t>4. Use Case 3 – Java Analysis with SonarScanner for Gradle</a:t>
            </a:r>
          </a:p>
          <a:p>
            <a:pPr lvl="1"/>
            <a:r>
              <a:rPr lang="en-US" dirty="0" smtClean="0"/>
              <a:t>5. Use Case 4 – Java Analysis with SonarScanner for Ant</a:t>
            </a:r>
          </a:p>
          <a:p>
            <a:pPr lvl="1"/>
            <a:r>
              <a:rPr lang="en-US" dirty="0" smtClean="0"/>
              <a:t>6. Use Case 5 – Other Technologies Analysis with SonarScanner CLI</a:t>
            </a:r>
          </a:p>
          <a:p>
            <a:pPr lvl="1"/>
            <a:r>
              <a:rPr lang="en-US" dirty="0" smtClean="0"/>
              <a:t>7. SonarQube – Technology Coverage So Far</a:t>
            </a:r>
          </a:p>
          <a:p>
            <a:pPr lvl="1"/>
            <a:endParaRPr lang="en-US" dirty="0"/>
          </a:p>
          <a:p>
            <a:pPr lvl="1"/>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519875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4</a:t>
            </a:r>
            <a:r>
              <a:rPr lang="en-US" sz="2200" dirty="0" smtClean="0"/>
              <a:t>.</a:t>
            </a:r>
            <a:r>
              <a:rPr lang="en-US" sz="2000" dirty="0" smtClean="0"/>
              <a:t> </a:t>
            </a:r>
            <a:r>
              <a:rPr lang="en-US" sz="2000" dirty="0"/>
              <a:t>Use Case 3 – Java Analysis with SonarScanner for Gradle</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81000" y="639097"/>
            <a:ext cx="8417052" cy="4056313"/>
          </a:xfrm>
        </p:spPr>
        <p:txBody>
          <a:bodyPr>
            <a:normAutofit/>
          </a:bodyPr>
          <a:lstStyle/>
          <a:p>
            <a:r>
              <a:rPr lang="en-US" sz="1500" b="1" u="sng" dirty="0" smtClean="0"/>
              <a:t>Step 3:</a:t>
            </a:r>
            <a:r>
              <a:rPr lang="en-US" sz="1500" dirty="0" smtClean="0"/>
              <a:t> </a:t>
            </a:r>
            <a:r>
              <a:rPr lang="en-US" sz="1500" b="1" dirty="0" smtClean="0"/>
              <a:t>Executing</a:t>
            </a:r>
          </a:p>
          <a:p>
            <a:r>
              <a:rPr lang="en-US" sz="1500" dirty="0" smtClean="0"/>
              <a:t>Open command prompt and go to your project source code path and execute the below command:</a:t>
            </a:r>
          </a:p>
          <a:p>
            <a:endParaRPr lang="en-US" sz="1500" dirty="0" smtClean="0"/>
          </a:p>
          <a:p>
            <a:endParaRPr lang="en-US" dirty="0" smtClean="0"/>
          </a:p>
          <a:p>
            <a:endParaRPr lang="en-US" dirty="0"/>
          </a:p>
          <a:p>
            <a:endParaRPr lang="en-US" dirty="0" smtClean="0"/>
          </a:p>
          <a:p>
            <a:endParaRPr lang="en-US" dirty="0"/>
          </a:p>
          <a:p>
            <a:endParaRPr lang="en-US" dirty="0" smtClean="0"/>
          </a:p>
          <a:p>
            <a:r>
              <a:rPr lang="en-US" sz="1500" b="1" u="sng" dirty="0"/>
              <a:t>Step </a:t>
            </a:r>
            <a:r>
              <a:rPr lang="en-US" sz="1500" b="1" u="sng" dirty="0" smtClean="0"/>
              <a:t>4:</a:t>
            </a:r>
            <a:r>
              <a:rPr lang="en-US" sz="1500" dirty="0" smtClean="0"/>
              <a:t> </a:t>
            </a:r>
            <a:r>
              <a:rPr lang="en-US" sz="1500" b="1" dirty="0" smtClean="0"/>
              <a:t>Results</a:t>
            </a:r>
            <a:endParaRPr lang="en-US" sz="1500" b="1" dirty="0"/>
          </a:p>
          <a:p>
            <a:r>
              <a:rPr lang="en-US" sz="1500" dirty="0" smtClean="0"/>
              <a:t>Please </a:t>
            </a:r>
            <a:r>
              <a:rPr lang="en-US" sz="1500" dirty="0"/>
              <a:t>wait until build gets completed and see the results in SONAR dashboard</a:t>
            </a:r>
          </a:p>
          <a:p>
            <a:endParaRPr lang="en-US"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20</a:t>
            </a:fld>
            <a:endParaRPr lang="en-US" dirty="0"/>
          </a:p>
        </p:txBody>
      </p:sp>
      <p:sp>
        <p:nvSpPr>
          <p:cNvPr id="8" name="Rectangle 7"/>
          <p:cNvSpPr/>
          <p:nvPr/>
        </p:nvSpPr>
        <p:spPr>
          <a:xfrm>
            <a:off x="357878" y="1165807"/>
            <a:ext cx="2044520" cy="2641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accent5"/>
                </a:solidFill>
              </a:rPr>
              <a:t>gradle sonarqube</a:t>
            </a:r>
            <a:endParaRPr lang="en-US" sz="1500" dirty="0">
              <a:solidFill>
                <a:schemeClr val="accent5"/>
              </a:solidFill>
            </a:endParaRPr>
          </a:p>
        </p:txBody>
      </p:sp>
      <p:pic>
        <p:nvPicPr>
          <p:cNvPr id="5" name="Picture 4"/>
          <p:cNvPicPr>
            <a:picLocks noChangeAspect="1"/>
          </p:cNvPicPr>
          <p:nvPr/>
        </p:nvPicPr>
        <p:blipFill>
          <a:blip r:embed="rId2"/>
          <a:stretch>
            <a:fillRect/>
          </a:stretch>
        </p:blipFill>
        <p:spPr>
          <a:xfrm>
            <a:off x="385099" y="1553809"/>
            <a:ext cx="5525031" cy="1651508"/>
          </a:xfrm>
          <a:prstGeom prst="rect">
            <a:avLst/>
          </a:prstGeom>
          <a:ln w="19050">
            <a:solidFill>
              <a:schemeClr val="tx1">
                <a:lumMod val="60000"/>
                <a:lumOff val="40000"/>
              </a:schemeClr>
            </a:solidFill>
          </a:ln>
        </p:spPr>
      </p:pic>
      <p:sp>
        <p:nvSpPr>
          <p:cNvPr id="10" name="TextBox 9"/>
          <p:cNvSpPr txBox="1"/>
          <p:nvPr/>
        </p:nvSpPr>
        <p:spPr>
          <a:xfrm>
            <a:off x="360926" y="1289764"/>
            <a:ext cx="2061545" cy="276999"/>
          </a:xfrm>
          <a:prstGeom prst="rect">
            <a:avLst/>
          </a:prstGeom>
        </p:spPr>
        <p:txBody>
          <a:bodyPr wrap="square" lIns="0" tIns="0" rIns="0" bIns="0" rtlCol="0">
            <a:spAutoFit/>
          </a:bodyPr>
          <a:lstStyle/>
          <a:p>
            <a:pPr algn="l"/>
            <a:endParaRPr lang="en-US" dirty="0" smtClean="0">
              <a:solidFill>
                <a:schemeClr val="tx2"/>
              </a:solidFill>
            </a:endParaRPr>
          </a:p>
        </p:txBody>
      </p:sp>
      <p:pic>
        <p:nvPicPr>
          <p:cNvPr id="11" name="Picture 10"/>
          <p:cNvPicPr>
            <a:picLocks noChangeAspect="1"/>
          </p:cNvPicPr>
          <p:nvPr/>
        </p:nvPicPr>
        <p:blipFill>
          <a:blip r:embed="rId3"/>
          <a:stretch>
            <a:fillRect/>
          </a:stretch>
        </p:blipFill>
        <p:spPr>
          <a:xfrm>
            <a:off x="357878" y="3913239"/>
            <a:ext cx="5552252" cy="674313"/>
          </a:xfrm>
          <a:prstGeom prst="rect">
            <a:avLst/>
          </a:prstGeom>
        </p:spPr>
      </p:pic>
    </p:spTree>
    <p:extLst>
      <p:ext uri="{BB962C8B-B14F-4D97-AF65-F5344CB8AC3E}">
        <p14:creationId xmlns:p14="http://schemas.microsoft.com/office/powerpoint/2010/main" val="33477276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4</a:t>
            </a:r>
            <a:r>
              <a:rPr lang="en-US" sz="2200" dirty="0" smtClean="0"/>
              <a:t>.</a:t>
            </a:r>
            <a:r>
              <a:rPr lang="en-US" sz="2000" dirty="0" smtClean="0"/>
              <a:t> </a:t>
            </a:r>
            <a:r>
              <a:rPr lang="en-US" sz="2000" dirty="0"/>
              <a:t>Use Case 3 – Java Analysis with SonarScanner for Gradle</a:t>
            </a:r>
            <a:br>
              <a:rPr lang="en-US" sz="2000" dirty="0"/>
            </a:br>
            <a:r>
              <a:rPr lang="en-US" dirty="0"/>
              <a:t/>
            </a:r>
            <a:br>
              <a:rPr lang="en-US" dirty="0"/>
            </a:br>
            <a:r>
              <a:rPr lang="en-US" dirty="0"/>
              <a:t/>
            </a:r>
            <a:br>
              <a:rPr lang="en-US" dirty="0"/>
            </a:br>
            <a:endParaRPr lang="en-US"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21</a:t>
            </a:fld>
            <a:endParaRPr lang="en-US" dirty="0"/>
          </a:p>
        </p:txBody>
      </p:sp>
      <p:pic>
        <p:nvPicPr>
          <p:cNvPr id="8" name="Picture 7"/>
          <p:cNvPicPr>
            <a:picLocks noChangeAspect="1"/>
          </p:cNvPicPr>
          <p:nvPr/>
        </p:nvPicPr>
        <p:blipFill>
          <a:blip r:embed="rId2"/>
          <a:stretch>
            <a:fillRect/>
          </a:stretch>
        </p:blipFill>
        <p:spPr>
          <a:xfrm>
            <a:off x="499400" y="753636"/>
            <a:ext cx="5474926" cy="3764794"/>
          </a:xfrm>
          <a:prstGeom prst="rect">
            <a:avLst/>
          </a:prstGeom>
          <a:ln w="19050">
            <a:solidFill>
              <a:schemeClr val="tx1">
                <a:lumMod val="60000"/>
                <a:lumOff val="40000"/>
              </a:schemeClr>
            </a:solidFill>
          </a:ln>
        </p:spPr>
      </p:pic>
      <p:sp>
        <p:nvSpPr>
          <p:cNvPr id="11" name="TextBox 10"/>
          <p:cNvSpPr txBox="1"/>
          <p:nvPr/>
        </p:nvSpPr>
        <p:spPr>
          <a:xfrm>
            <a:off x="6440129" y="2104103"/>
            <a:ext cx="2113936" cy="830997"/>
          </a:xfrm>
          <a:prstGeom prst="rect">
            <a:avLst/>
          </a:prstGeom>
        </p:spPr>
        <p:txBody>
          <a:bodyPr wrap="square" lIns="0" tIns="0" rIns="0" bIns="0" rtlCol="0">
            <a:spAutoFit/>
          </a:bodyPr>
          <a:lstStyle/>
          <a:p>
            <a:pPr algn="l"/>
            <a:r>
              <a:rPr lang="en-US" b="1" dirty="0" smtClean="0">
                <a:solidFill>
                  <a:schemeClr val="tx2"/>
                </a:solidFill>
              </a:rPr>
              <a:t>Gradle Project analysis results in Sonarqube </a:t>
            </a:r>
          </a:p>
        </p:txBody>
      </p:sp>
    </p:spTree>
    <p:extLst>
      <p:ext uri="{BB962C8B-B14F-4D97-AF65-F5344CB8AC3E}">
        <p14:creationId xmlns:p14="http://schemas.microsoft.com/office/powerpoint/2010/main" val="3234160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21799" y="1709543"/>
            <a:ext cx="6731000" cy="1218795"/>
          </a:xfrm>
        </p:spPr>
        <p:txBody>
          <a:bodyPr/>
          <a:lstStyle/>
          <a:p>
            <a:r>
              <a:rPr lang="en-US" dirty="0"/>
              <a:t>Java Analysis with SonarScanner for </a:t>
            </a:r>
            <a:r>
              <a:rPr lang="en-US" dirty="0" smtClean="0"/>
              <a:t>Ant</a:t>
            </a:r>
            <a:endParaRPr lang="en-US" dirty="0"/>
          </a:p>
        </p:txBody>
      </p:sp>
      <p:sp>
        <p:nvSpPr>
          <p:cNvPr id="4" name="Footer Placeholder 3"/>
          <p:cNvSpPr>
            <a:spLocks noGrp="1"/>
          </p:cNvSpPr>
          <p:nvPr>
            <p:ph type="ftr" sz="quarter" idx="4294967295"/>
          </p:nvPr>
        </p:nvSpPr>
        <p:spPr>
          <a:xfrm>
            <a:off x="0" y="4695825"/>
            <a:ext cx="4572000" cy="187325"/>
          </a:xfrm>
        </p:spPr>
        <p:txBody>
          <a:bodyPr/>
          <a:lstStyle/>
          <a:p>
            <a:r>
              <a:rPr lang="en-US" dirty="0" smtClean="0"/>
              <a:t>© 2020 Cognizant</a:t>
            </a:r>
            <a:endParaRPr lang="en-US" dirty="0"/>
          </a:p>
        </p:txBody>
      </p:sp>
      <p:sp>
        <p:nvSpPr>
          <p:cNvPr id="5" name="Slide Number Placeholder 4"/>
          <p:cNvSpPr>
            <a:spLocks noGrp="1"/>
          </p:cNvSpPr>
          <p:nvPr>
            <p:ph type="sldNum" sz="quarter" idx="4294967295"/>
          </p:nvPr>
        </p:nvSpPr>
        <p:spPr>
          <a:xfrm>
            <a:off x="0" y="4759325"/>
            <a:ext cx="228600" cy="123825"/>
          </a:xfrm>
        </p:spPr>
        <p:txBody>
          <a:bodyPr/>
          <a:lstStyle/>
          <a:p>
            <a:fld id="{2EFEF571-C9B4-4D92-A7F7-315B894862A8}" type="slidenum">
              <a:rPr lang="en-US" smtClean="0"/>
              <a:pPr/>
              <a:t>22</a:t>
            </a:fld>
            <a:endParaRPr lang="en-US" dirty="0"/>
          </a:p>
        </p:txBody>
      </p:sp>
    </p:spTree>
    <p:extLst>
      <p:ext uri="{BB962C8B-B14F-4D97-AF65-F5344CB8AC3E}">
        <p14:creationId xmlns:p14="http://schemas.microsoft.com/office/powerpoint/2010/main" val="7042724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5. </a:t>
            </a:r>
            <a:r>
              <a:rPr lang="en-US" sz="1600" dirty="0"/>
              <a:t>Use Case 4 – Java Analysis with SonarScanner for Ant</a:t>
            </a:r>
            <a:br>
              <a:rPr lang="en-US" sz="1600" dirty="0"/>
            </a:br>
            <a:r>
              <a:rPr lang="en-US" sz="1800" dirty="0"/>
              <a:t/>
            </a:r>
            <a:br>
              <a:rPr lang="en-US" sz="1800" dirty="0"/>
            </a:br>
            <a:r>
              <a:rPr lang="en-US" sz="1800" dirty="0"/>
              <a:t/>
            </a:r>
            <a:br>
              <a:rPr lang="en-US" sz="1800" dirty="0"/>
            </a:br>
            <a:endParaRPr lang="en-US" sz="1800" dirty="0"/>
          </a:p>
        </p:txBody>
      </p:sp>
      <p:sp>
        <p:nvSpPr>
          <p:cNvPr id="6" name="Content Placeholder 5"/>
          <p:cNvSpPr>
            <a:spLocks noGrp="1"/>
          </p:cNvSpPr>
          <p:nvPr>
            <p:ph sz="quarter" idx="13"/>
          </p:nvPr>
        </p:nvSpPr>
        <p:spPr>
          <a:xfrm>
            <a:off x="471948" y="914110"/>
            <a:ext cx="8645888" cy="3781301"/>
          </a:xfrm>
        </p:spPr>
        <p:txBody>
          <a:bodyPr>
            <a:noAutofit/>
          </a:bodyPr>
          <a:lstStyle/>
          <a:p>
            <a:pPr algn="just">
              <a:lnSpc>
                <a:spcPct val="150000"/>
              </a:lnSpc>
            </a:pPr>
            <a:r>
              <a:rPr lang="en-US" sz="1100" dirty="0" smtClean="0"/>
              <a:t>In this Use Case we will look at Analyzing ANT project using the SonarScanner for ANT.</a:t>
            </a:r>
          </a:p>
          <a:p>
            <a:pPr algn="just">
              <a:lnSpc>
                <a:spcPct val="150000"/>
              </a:lnSpc>
            </a:pPr>
            <a:r>
              <a:rPr lang="en-US" sz="1100" b="1" u="sng" dirty="0" smtClean="0"/>
              <a:t>Pre-Requisites :</a:t>
            </a:r>
            <a:r>
              <a:rPr lang="en-US" sz="1100" dirty="0" smtClean="0"/>
              <a:t> </a:t>
            </a:r>
            <a:r>
              <a:rPr lang="en-US" sz="1100" dirty="0"/>
              <a:t>SonarQube 7.9.3 installed, </a:t>
            </a:r>
            <a:r>
              <a:rPr lang="en-US" sz="1100" dirty="0" smtClean="0"/>
              <a:t>Ant Installed, Eclipse IDE, JDK 11 Installed, sonarqube-ant-task-2.7.0.1612.jar download</a:t>
            </a:r>
          </a:p>
          <a:p>
            <a:pPr algn="just">
              <a:lnSpc>
                <a:spcPct val="150000"/>
              </a:lnSpc>
            </a:pPr>
            <a:r>
              <a:rPr lang="en-US" sz="1100" b="1" u="sng" dirty="0" smtClean="0"/>
              <a:t>Step 1:</a:t>
            </a:r>
            <a:r>
              <a:rPr lang="en-US" sz="1100" dirty="0"/>
              <a:t> </a:t>
            </a:r>
            <a:r>
              <a:rPr lang="en-US" sz="1100" dirty="0" smtClean="0"/>
              <a:t>Set up ANT Java project, with build.xml file configured. </a:t>
            </a:r>
          </a:p>
          <a:p>
            <a:pPr algn="just">
              <a:lnSpc>
                <a:spcPct val="150000"/>
              </a:lnSpc>
            </a:pPr>
            <a:r>
              <a:rPr lang="en-US" sz="1100" b="1" u="sng" dirty="0" smtClean="0"/>
              <a:t>Step 2: </a:t>
            </a:r>
            <a:r>
              <a:rPr lang="en-US" sz="1100" dirty="0" smtClean="0"/>
              <a:t>Add the below properties in build file, related to Sonar configuration.</a:t>
            </a:r>
          </a:p>
          <a:p>
            <a:pPr algn="just">
              <a:lnSpc>
                <a:spcPct val="150000"/>
              </a:lnSpc>
            </a:pPr>
            <a:endParaRPr lang="en-US" sz="1100" dirty="0" smtClean="0"/>
          </a:p>
          <a:p>
            <a:r>
              <a:rPr lang="en-US" sz="1100" dirty="0" smtClean="0">
                <a:solidFill>
                  <a:srgbClr val="800000"/>
                </a:solidFill>
                <a:latin typeface="Consolas" panose="020B0609020204030204" pitchFamily="49" charset="0"/>
              </a:rPr>
              <a:t>&lt;!-- </a:t>
            </a:r>
            <a:r>
              <a:rPr lang="en-US" sz="1100" dirty="0">
                <a:solidFill>
                  <a:srgbClr val="800000"/>
                </a:solidFill>
                <a:latin typeface="Consolas" panose="020B0609020204030204" pitchFamily="49" charset="0"/>
              </a:rPr>
              <a:t>Define the SonarQube global properties </a:t>
            </a:r>
            <a:endParaRPr lang="en-US" sz="1100" dirty="0" smtClean="0">
              <a:solidFill>
                <a:srgbClr val="800000"/>
              </a:solidFill>
              <a:latin typeface="Consolas" panose="020B0609020204030204" pitchFamily="49" charset="0"/>
            </a:endParaRPr>
          </a:p>
          <a:p>
            <a:r>
              <a:rPr lang="en-US" sz="1100" dirty="0" smtClean="0">
                <a:solidFill>
                  <a:srgbClr val="000080"/>
                </a:solidFill>
                <a:latin typeface="Consolas" panose="020B0609020204030204" pitchFamily="49" charset="0"/>
              </a:rPr>
              <a:t>&lt;</a:t>
            </a:r>
            <a:r>
              <a:rPr lang="en-US" sz="1100" dirty="0">
                <a:solidFill>
                  <a:srgbClr val="000080"/>
                </a:solidFill>
                <a:latin typeface="Consolas" panose="020B0609020204030204" pitchFamily="49" charset="0"/>
              </a:rPr>
              <a:t>property</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name=</a:t>
            </a:r>
            <a:r>
              <a:rPr lang="en-US" sz="1100" dirty="0">
                <a:solidFill>
                  <a:srgbClr val="008000"/>
                </a:solidFill>
                <a:latin typeface="Consolas" panose="020B0609020204030204" pitchFamily="49" charset="0"/>
              </a:rPr>
              <a:t>"sonar.host.url"</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value=</a:t>
            </a:r>
            <a:r>
              <a:rPr lang="en-US" sz="1100" dirty="0">
                <a:solidFill>
                  <a:srgbClr val="008000"/>
                </a:solidFill>
                <a:latin typeface="Consolas" panose="020B0609020204030204" pitchFamily="49" charset="0"/>
              </a:rPr>
              <a:t>"http://localhost:9000"</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/&gt;</a:t>
            </a:r>
          </a:p>
          <a:p>
            <a:r>
              <a:rPr lang="en-US" sz="1100" dirty="0" smtClean="0">
                <a:solidFill>
                  <a:srgbClr val="800000"/>
                </a:solidFill>
                <a:latin typeface="Consolas" panose="020B0609020204030204" pitchFamily="49" charset="0"/>
              </a:rPr>
              <a:t>&lt;!-- </a:t>
            </a:r>
            <a:r>
              <a:rPr lang="en-US" sz="1100" dirty="0">
                <a:solidFill>
                  <a:srgbClr val="800000"/>
                </a:solidFill>
                <a:latin typeface="Consolas" panose="020B0609020204030204" pitchFamily="49" charset="0"/>
              </a:rPr>
              <a:t>Define the Sonar properties --&gt;</a:t>
            </a:r>
            <a:endParaRPr lang="en-US" sz="1100" dirty="0" smtClean="0"/>
          </a:p>
          <a:p>
            <a:r>
              <a:rPr lang="en-US" sz="1100" dirty="0" smtClean="0">
                <a:solidFill>
                  <a:srgbClr val="000080"/>
                </a:solidFill>
                <a:latin typeface="Consolas" panose="020B0609020204030204" pitchFamily="49" charset="0"/>
              </a:rPr>
              <a:t>&lt;</a:t>
            </a:r>
            <a:r>
              <a:rPr lang="en-US" sz="1100" dirty="0">
                <a:solidFill>
                  <a:srgbClr val="000080"/>
                </a:solidFill>
                <a:latin typeface="Consolas" panose="020B0609020204030204" pitchFamily="49" charset="0"/>
              </a:rPr>
              <a:t>property</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name=</a:t>
            </a:r>
            <a:r>
              <a:rPr lang="en-US" sz="1100" dirty="0">
                <a:solidFill>
                  <a:srgbClr val="008000"/>
                </a:solidFill>
                <a:latin typeface="Consolas" panose="020B0609020204030204" pitchFamily="49" charset="0"/>
              </a:rPr>
              <a:t>"sonar.projectKey"</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value=</a:t>
            </a:r>
            <a:r>
              <a:rPr lang="en-US" sz="1100" dirty="0">
                <a:solidFill>
                  <a:srgbClr val="008000"/>
                </a:solidFill>
                <a:latin typeface="Consolas" panose="020B0609020204030204" pitchFamily="49" charset="0"/>
              </a:rPr>
              <a:t>"</a:t>
            </a:r>
            <a:r>
              <a:rPr lang="en-US" sz="1100" dirty="0" smtClean="0">
                <a:solidFill>
                  <a:srgbClr val="008000"/>
                </a:solidFill>
                <a:latin typeface="Consolas" panose="020B0609020204030204" pitchFamily="49" charset="0"/>
              </a:rPr>
              <a:t>org.sonarqube:sonarqube-scanner-ant</a:t>
            </a:r>
            <a:r>
              <a:rPr lang="en-US" sz="1100" dirty="0">
                <a:solidFill>
                  <a:srgbClr val="00800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/&gt;</a:t>
            </a:r>
          </a:p>
          <a:p>
            <a:r>
              <a:rPr lang="en-US" sz="1100" dirty="0">
                <a:solidFill>
                  <a:srgbClr val="000080"/>
                </a:solidFill>
                <a:latin typeface="Consolas" panose="020B0609020204030204" pitchFamily="49" charset="0"/>
              </a:rPr>
              <a:t>&lt;property</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name=</a:t>
            </a:r>
            <a:r>
              <a:rPr lang="en-US" sz="1100" dirty="0">
                <a:solidFill>
                  <a:srgbClr val="008000"/>
                </a:solidFill>
                <a:latin typeface="Consolas" panose="020B0609020204030204" pitchFamily="49" charset="0"/>
              </a:rPr>
              <a:t>"sonar.projectName"</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value=</a:t>
            </a:r>
            <a:r>
              <a:rPr lang="en-US" sz="1100" dirty="0">
                <a:solidFill>
                  <a:srgbClr val="008000"/>
                </a:solidFill>
                <a:latin typeface="Consolas" panose="020B0609020204030204" pitchFamily="49" charset="0"/>
              </a:rPr>
              <a:t>"SonarAntDemo"</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/&gt;</a:t>
            </a:r>
          </a:p>
          <a:p>
            <a:r>
              <a:rPr lang="en-US" sz="1100" dirty="0">
                <a:solidFill>
                  <a:srgbClr val="000080"/>
                </a:solidFill>
                <a:latin typeface="Consolas" panose="020B0609020204030204" pitchFamily="49" charset="0"/>
              </a:rPr>
              <a:t>&lt;property</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name=</a:t>
            </a:r>
            <a:r>
              <a:rPr lang="en-US" sz="1100" dirty="0">
                <a:solidFill>
                  <a:srgbClr val="008000"/>
                </a:solidFill>
                <a:latin typeface="Consolas" panose="020B0609020204030204" pitchFamily="49" charset="0"/>
              </a:rPr>
              <a:t>"sonar.projectVersion"</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value=</a:t>
            </a:r>
            <a:r>
              <a:rPr lang="en-US" sz="1100" dirty="0">
                <a:solidFill>
                  <a:srgbClr val="008000"/>
                </a:solidFill>
                <a:latin typeface="Consolas" panose="020B0609020204030204" pitchFamily="49" charset="0"/>
              </a:rPr>
              <a:t>"1.0"</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/&gt;</a:t>
            </a:r>
          </a:p>
          <a:p>
            <a:r>
              <a:rPr lang="en-US" sz="1100" dirty="0">
                <a:solidFill>
                  <a:srgbClr val="000080"/>
                </a:solidFill>
                <a:latin typeface="Consolas" panose="020B0609020204030204" pitchFamily="49" charset="0"/>
              </a:rPr>
              <a:t>&lt;property</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name=</a:t>
            </a:r>
            <a:r>
              <a:rPr lang="en-US" sz="1100" dirty="0">
                <a:solidFill>
                  <a:srgbClr val="008000"/>
                </a:solidFill>
                <a:latin typeface="Consolas" panose="020B0609020204030204" pitchFamily="49" charset="0"/>
              </a:rPr>
              <a:t>"sonar.sources"</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value=</a:t>
            </a:r>
            <a:r>
              <a:rPr lang="en-US" sz="1100" dirty="0">
                <a:solidFill>
                  <a:srgbClr val="008000"/>
                </a:solidFill>
                <a:latin typeface="Consolas" panose="020B0609020204030204" pitchFamily="49" charset="0"/>
              </a:rPr>
              <a:t>"src"</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/&gt;</a:t>
            </a:r>
          </a:p>
          <a:p>
            <a:r>
              <a:rPr lang="en-US" sz="1100" dirty="0">
                <a:solidFill>
                  <a:srgbClr val="000080"/>
                </a:solidFill>
                <a:latin typeface="Consolas" panose="020B0609020204030204" pitchFamily="49" charset="0"/>
              </a:rPr>
              <a:t>&lt;property</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name=</a:t>
            </a:r>
            <a:r>
              <a:rPr lang="en-US" sz="1100" dirty="0">
                <a:solidFill>
                  <a:srgbClr val="008000"/>
                </a:solidFill>
                <a:latin typeface="Consolas" panose="020B0609020204030204" pitchFamily="49" charset="0"/>
              </a:rPr>
              <a:t>"sonar.binaries"</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value=</a:t>
            </a:r>
            <a:r>
              <a:rPr lang="en-US" sz="1100" dirty="0">
                <a:solidFill>
                  <a:srgbClr val="008000"/>
                </a:solidFill>
                <a:latin typeface="Consolas" panose="020B0609020204030204" pitchFamily="49" charset="0"/>
              </a:rPr>
              <a:t>"target"</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/&gt;</a:t>
            </a:r>
          </a:p>
          <a:p>
            <a:r>
              <a:rPr lang="en-US" sz="1100" dirty="0">
                <a:solidFill>
                  <a:srgbClr val="000080"/>
                </a:solidFill>
                <a:latin typeface="Consolas" panose="020B0609020204030204" pitchFamily="49" charset="0"/>
              </a:rPr>
              <a:t>&lt;property</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name=</a:t>
            </a:r>
            <a:r>
              <a:rPr lang="en-US" sz="1100" dirty="0">
                <a:solidFill>
                  <a:srgbClr val="008000"/>
                </a:solidFill>
                <a:latin typeface="Consolas" panose="020B0609020204030204" pitchFamily="49" charset="0"/>
              </a:rPr>
              <a:t>"sonar.sourceEncoding"</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value=</a:t>
            </a:r>
            <a:r>
              <a:rPr lang="en-US" sz="1100" dirty="0">
                <a:solidFill>
                  <a:srgbClr val="008000"/>
                </a:solidFill>
                <a:latin typeface="Consolas" panose="020B0609020204030204" pitchFamily="49" charset="0"/>
              </a:rPr>
              <a:t>"UTF-8"</a:t>
            </a:r>
            <a:r>
              <a:rPr lang="en-US" sz="1100" dirty="0">
                <a:solidFill>
                  <a:srgbClr val="000000"/>
                </a:solidFill>
                <a:latin typeface="Consolas" panose="020B0609020204030204" pitchFamily="49" charset="0"/>
              </a:rPr>
              <a:t> </a:t>
            </a:r>
            <a:r>
              <a:rPr lang="en-US" sz="1100" dirty="0">
                <a:solidFill>
                  <a:srgbClr val="000080"/>
                </a:solidFill>
                <a:latin typeface="Consolas" panose="020B0609020204030204" pitchFamily="49" charset="0"/>
              </a:rPr>
              <a:t>/&gt;</a:t>
            </a:r>
            <a:endParaRPr lang="en-US" sz="1100" dirty="0" smtClean="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23</a:t>
            </a:fld>
            <a:endParaRPr lang="en-US" dirty="0"/>
          </a:p>
        </p:txBody>
      </p:sp>
      <p:graphicFrame>
        <p:nvGraphicFramePr>
          <p:cNvPr id="5" name="Object 4"/>
          <p:cNvGraphicFramePr>
            <a:graphicFrameLocks noChangeAspect="1"/>
          </p:cNvGraphicFramePr>
          <p:nvPr>
            <p:extLst/>
          </p:nvPr>
        </p:nvGraphicFramePr>
        <p:xfrm>
          <a:off x="7492180" y="2946451"/>
          <a:ext cx="683393" cy="597159"/>
        </p:xfrm>
        <a:graphic>
          <a:graphicData uri="http://schemas.openxmlformats.org/presentationml/2006/ole">
            <mc:AlternateContent xmlns:mc="http://schemas.openxmlformats.org/markup-compatibility/2006">
              <mc:Choice xmlns:v="urn:schemas-microsoft-com:vml" Requires="v">
                <p:oleObj spid="_x0000_s2053" name="Packager Shell Object" showAsIcon="1" r:id="rId3" imgW="504000" imgH="440280" progId="Package">
                  <p:embed/>
                </p:oleObj>
              </mc:Choice>
              <mc:Fallback>
                <p:oleObj name="Packager Shell Object" showAsIcon="1" r:id="rId3" imgW="504000" imgH="440280" progId="Package">
                  <p:embed/>
                  <p:pic>
                    <p:nvPicPr>
                      <p:cNvPr id="5" name="Object 4"/>
                      <p:cNvPicPr/>
                      <p:nvPr/>
                    </p:nvPicPr>
                    <p:blipFill>
                      <a:blip r:embed="rId4"/>
                      <a:stretch>
                        <a:fillRect/>
                      </a:stretch>
                    </p:blipFill>
                    <p:spPr>
                      <a:xfrm>
                        <a:off x="7492180" y="2946451"/>
                        <a:ext cx="683393" cy="597159"/>
                      </a:xfrm>
                      <a:prstGeom prst="rect">
                        <a:avLst/>
                      </a:prstGeom>
                    </p:spPr>
                  </p:pic>
                </p:oleObj>
              </mc:Fallback>
            </mc:AlternateContent>
          </a:graphicData>
        </a:graphic>
      </p:graphicFrame>
    </p:spTree>
    <p:extLst>
      <p:ext uri="{BB962C8B-B14F-4D97-AF65-F5344CB8AC3E}">
        <p14:creationId xmlns:p14="http://schemas.microsoft.com/office/powerpoint/2010/main" val="12182608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smtClean="0"/>
              <a:t>5.</a:t>
            </a:r>
            <a:r>
              <a:rPr lang="en-US" sz="2000" dirty="0" smtClean="0"/>
              <a:t> </a:t>
            </a:r>
            <a:r>
              <a:rPr lang="en-US" sz="2000" dirty="0"/>
              <a:t>Use Case </a:t>
            </a:r>
            <a:r>
              <a:rPr lang="en-US" sz="2000" dirty="0" smtClean="0"/>
              <a:t>4 </a:t>
            </a:r>
            <a:r>
              <a:rPr lang="en-US" sz="2000" dirty="0"/>
              <a:t>– Java Analysis with SonarScanner for </a:t>
            </a:r>
            <a:r>
              <a:rPr lang="en-US" sz="2000" dirty="0" smtClean="0"/>
              <a:t>Ant</a:t>
            </a:r>
            <a:r>
              <a:rPr lang="en-US" sz="2000" dirty="0"/>
              <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499400" y="1024399"/>
            <a:ext cx="8417052" cy="3311525"/>
          </a:xfrm>
        </p:spPr>
        <p:txBody>
          <a:bodyPr>
            <a:normAutofit fontScale="92500" lnSpcReduction="20000"/>
          </a:bodyPr>
          <a:lstStyle/>
          <a:p>
            <a:pPr algn="just">
              <a:lnSpc>
                <a:spcPct val="150000"/>
              </a:lnSpc>
            </a:pPr>
            <a:r>
              <a:rPr lang="en-US" sz="2400" b="1" u="sng" dirty="0"/>
              <a:t>Step </a:t>
            </a:r>
            <a:r>
              <a:rPr lang="en-US" sz="2400" b="1" u="sng" dirty="0" smtClean="0"/>
              <a:t>3: </a:t>
            </a:r>
            <a:r>
              <a:rPr lang="en-US" sz="2200" dirty="0" smtClean="0"/>
              <a:t>Add </a:t>
            </a:r>
            <a:r>
              <a:rPr lang="en-US" sz="2200" dirty="0"/>
              <a:t>target for Sonar scan, </a:t>
            </a:r>
            <a:r>
              <a:rPr lang="en-US" sz="2200" dirty="0" smtClean="0"/>
              <a:t>and </a:t>
            </a:r>
            <a:r>
              <a:rPr lang="en-US" sz="2200" dirty="0"/>
              <a:t>build the project</a:t>
            </a:r>
            <a:r>
              <a:rPr lang="en-US" sz="2200" dirty="0" smtClean="0"/>
              <a:t>.</a:t>
            </a:r>
          </a:p>
          <a:p>
            <a:endParaRPr lang="en-US" dirty="0" smtClean="0">
              <a:solidFill>
                <a:srgbClr val="000080"/>
              </a:solidFill>
              <a:latin typeface="Consolas" panose="020B0609020204030204" pitchFamily="49" charset="0"/>
            </a:endParaRPr>
          </a:p>
          <a:p>
            <a:r>
              <a:rPr lang="en-US" dirty="0" smtClean="0">
                <a:solidFill>
                  <a:srgbClr val="000080"/>
                </a:solidFill>
                <a:latin typeface="Consolas" panose="020B0609020204030204" pitchFamily="49" charset="0"/>
              </a:rPr>
              <a:t>&lt;</a:t>
            </a:r>
            <a:r>
              <a:rPr lang="en-US" dirty="0">
                <a:solidFill>
                  <a:srgbClr val="000080"/>
                </a:solidFill>
                <a:latin typeface="Consolas" panose="020B0609020204030204" pitchFamily="49" charset="0"/>
              </a:rPr>
              <a:t>target</a:t>
            </a:r>
            <a:r>
              <a:rPr lang="en-US" dirty="0">
                <a:solidFill>
                  <a:srgbClr val="000000"/>
                </a:solidFill>
                <a:latin typeface="Consolas" panose="020B0609020204030204" pitchFamily="49" charset="0"/>
              </a:rPr>
              <a:t> </a:t>
            </a:r>
            <a:r>
              <a:rPr lang="en-US" dirty="0">
                <a:solidFill>
                  <a:srgbClr val="000080"/>
                </a:solidFill>
                <a:latin typeface="Consolas" panose="020B0609020204030204" pitchFamily="49" charset="0"/>
              </a:rPr>
              <a:t>name=</a:t>
            </a:r>
            <a:r>
              <a:rPr lang="en-US" dirty="0">
                <a:solidFill>
                  <a:srgbClr val="008000"/>
                </a:solidFill>
                <a:latin typeface="Consolas" panose="020B0609020204030204" pitchFamily="49" charset="0"/>
              </a:rPr>
              <a:t>"sonar"</a:t>
            </a:r>
            <a:r>
              <a:rPr lang="en-US" dirty="0">
                <a:solidFill>
                  <a:srgbClr val="000000"/>
                </a:solidFill>
                <a:latin typeface="Consolas" panose="020B0609020204030204" pitchFamily="49" charset="0"/>
              </a:rPr>
              <a:t> </a:t>
            </a:r>
            <a:r>
              <a:rPr lang="en-US" dirty="0">
                <a:solidFill>
                  <a:srgbClr val="000080"/>
                </a:solidFill>
                <a:latin typeface="Consolas" panose="020B0609020204030204" pitchFamily="49" charset="0"/>
              </a:rPr>
              <a:t>depends=</a:t>
            </a:r>
            <a:r>
              <a:rPr lang="en-US" dirty="0">
                <a:solidFill>
                  <a:srgbClr val="008000"/>
                </a:solidFill>
                <a:latin typeface="Consolas" panose="020B0609020204030204" pitchFamily="49" charset="0"/>
              </a:rPr>
              <a:t>"compile"</a:t>
            </a:r>
            <a:r>
              <a:rPr lang="en-US" dirty="0">
                <a:solidFill>
                  <a:srgbClr val="000080"/>
                </a:solidFill>
                <a:latin typeface="Consolas" panose="020B0609020204030204" pitchFamily="49" charset="0"/>
              </a:rPr>
              <a:t>&gt;</a:t>
            </a:r>
          </a:p>
          <a:p>
            <a:r>
              <a:rPr lang="en-US" dirty="0">
                <a:solidFill>
                  <a:srgbClr val="000080"/>
                </a:solidFill>
                <a:latin typeface="Consolas" panose="020B0609020204030204" pitchFamily="49" charset="0"/>
              </a:rPr>
              <a:t>&lt;taskdef</a:t>
            </a:r>
            <a:r>
              <a:rPr lang="en-US" dirty="0">
                <a:solidFill>
                  <a:srgbClr val="000000"/>
                </a:solidFill>
                <a:latin typeface="Consolas" panose="020B0609020204030204" pitchFamily="49" charset="0"/>
              </a:rPr>
              <a:t> </a:t>
            </a:r>
            <a:r>
              <a:rPr lang="en-US" dirty="0">
                <a:solidFill>
                  <a:srgbClr val="000080"/>
                </a:solidFill>
                <a:latin typeface="Consolas" panose="020B0609020204030204" pitchFamily="49" charset="0"/>
              </a:rPr>
              <a:t>uri=</a:t>
            </a:r>
            <a:r>
              <a:rPr lang="en-US" dirty="0">
                <a:solidFill>
                  <a:srgbClr val="008000"/>
                </a:solidFill>
                <a:latin typeface="Consolas" panose="020B0609020204030204" pitchFamily="49" charset="0"/>
              </a:rPr>
              <a:t>"antlib:org.sonar.ant"</a:t>
            </a:r>
            <a:r>
              <a:rPr lang="en-US" dirty="0">
                <a:solidFill>
                  <a:srgbClr val="000000"/>
                </a:solidFill>
                <a:latin typeface="Consolas" panose="020B0609020204030204" pitchFamily="49" charset="0"/>
              </a:rPr>
              <a:t> </a:t>
            </a:r>
            <a:r>
              <a:rPr lang="en-US" dirty="0">
                <a:solidFill>
                  <a:srgbClr val="000080"/>
                </a:solidFill>
                <a:latin typeface="Consolas" panose="020B0609020204030204" pitchFamily="49" charset="0"/>
              </a:rPr>
              <a:t>resource=</a:t>
            </a:r>
            <a:r>
              <a:rPr lang="en-US" dirty="0">
                <a:solidFill>
                  <a:srgbClr val="008000"/>
                </a:solidFill>
                <a:latin typeface="Consolas" panose="020B0609020204030204" pitchFamily="49" charset="0"/>
              </a:rPr>
              <a:t>"org/sonar/ant/antlib.xml"</a:t>
            </a:r>
            <a:r>
              <a:rPr lang="en-US" dirty="0">
                <a:solidFill>
                  <a:srgbClr val="000080"/>
                </a:solidFill>
                <a:latin typeface="Consolas" panose="020B0609020204030204" pitchFamily="49" charset="0"/>
              </a:rPr>
              <a:t>&gt;</a:t>
            </a:r>
          </a:p>
          <a:p>
            <a:r>
              <a:rPr lang="en-US" dirty="0" smtClean="0">
                <a:solidFill>
                  <a:srgbClr val="000080"/>
                </a:solidFill>
                <a:latin typeface="Consolas" panose="020B0609020204030204" pitchFamily="49" charset="0"/>
              </a:rPr>
              <a:t>&lt;</a:t>
            </a:r>
            <a:r>
              <a:rPr lang="en-US" dirty="0">
                <a:solidFill>
                  <a:srgbClr val="000080"/>
                </a:solidFill>
                <a:latin typeface="Consolas" panose="020B0609020204030204" pitchFamily="49" charset="0"/>
              </a:rPr>
              <a:t>classpath</a:t>
            </a:r>
            <a:r>
              <a:rPr lang="en-US" dirty="0">
                <a:solidFill>
                  <a:srgbClr val="000000"/>
                </a:solidFill>
                <a:latin typeface="Consolas" panose="020B0609020204030204" pitchFamily="49" charset="0"/>
              </a:rPr>
              <a:t> </a:t>
            </a:r>
            <a:r>
              <a:rPr lang="en-US" dirty="0">
                <a:solidFill>
                  <a:srgbClr val="000080"/>
                </a:solidFill>
                <a:latin typeface="Consolas" panose="020B0609020204030204" pitchFamily="49" charset="0"/>
              </a:rPr>
              <a:t>path=</a:t>
            </a:r>
            <a:r>
              <a:rPr lang="en-US" dirty="0">
                <a:solidFill>
                  <a:srgbClr val="008000"/>
                </a:solidFill>
                <a:latin typeface="Consolas" panose="020B0609020204030204" pitchFamily="49" charset="0"/>
              </a:rPr>
              <a:t>"C:/EnggExcel/Opensource/Sonar/sonarqube-ant-task-2.7.0.1612.jar"</a:t>
            </a:r>
            <a:r>
              <a:rPr lang="en-US" dirty="0">
                <a:solidFill>
                  <a:srgbClr val="000000"/>
                </a:solidFill>
                <a:latin typeface="Consolas" panose="020B0609020204030204" pitchFamily="49" charset="0"/>
              </a:rPr>
              <a:t> </a:t>
            </a:r>
            <a:r>
              <a:rPr lang="en-US" dirty="0">
                <a:solidFill>
                  <a:srgbClr val="000080"/>
                </a:solidFill>
                <a:latin typeface="Consolas" panose="020B0609020204030204" pitchFamily="49" charset="0"/>
              </a:rPr>
              <a:t>/&gt;</a:t>
            </a:r>
          </a:p>
          <a:p>
            <a:r>
              <a:rPr lang="en-US" dirty="0">
                <a:solidFill>
                  <a:srgbClr val="000080"/>
                </a:solidFill>
                <a:latin typeface="Consolas" panose="020B0609020204030204" pitchFamily="49" charset="0"/>
              </a:rPr>
              <a:t>&lt;/taskdef&gt;</a:t>
            </a:r>
          </a:p>
          <a:p>
            <a:r>
              <a:rPr lang="en-US" dirty="0" smtClean="0">
                <a:solidFill>
                  <a:srgbClr val="800000"/>
                </a:solidFill>
                <a:latin typeface="Consolas" panose="020B0609020204030204" pitchFamily="49" charset="0"/>
              </a:rPr>
              <a:t>&lt;!-- </a:t>
            </a:r>
            <a:r>
              <a:rPr lang="en-US" dirty="0">
                <a:solidFill>
                  <a:srgbClr val="800000"/>
                </a:solidFill>
                <a:latin typeface="Consolas" panose="020B0609020204030204" pitchFamily="49" charset="0"/>
              </a:rPr>
              <a:t>Execute SonarQube Scanner for Ant Analysis --&gt;</a:t>
            </a:r>
          </a:p>
          <a:p>
            <a:r>
              <a:rPr lang="en-US" dirty="0">
                <a:solidFill>
                  <a:srgbClr val="000080"/>
                </a:solidFill>
                <a:latin typeface="Consolas" panose="020B0609020204030204" pitchFamily="49" charset="0"/>
              </a:rPr>
              <a:t>&lt;sonar:sonar</a:t>
            </a:r>
            <a:r>
              <a:rPr lang="en-US" dirty="0">
                <a:solidFill>
                  <a:srgbClr val="000000"/>
                </a:solidFill>
                <a:latin typeface="Consolas" panose="020B0609020204030204" pitchFamily="49" charset="0"/>
              </a:rPr>
              <a:t> </a:t>
            </a:r>
            <a:r>
              <a:rPr lang="en-US" dirty="0">
                <a:solidFill>
                  <a:srgbClr val="000080"/>
                </a:solidFill>
                <a:latin typeface="Consolas" panose="020B0609020204030204" pitchFamily="49" charset="0"/>
              </a:rPr>
              <a:t>/&gt;</a:t>
            </a:r>
          </a:p>
          <a:p>
            <a:r>
              <a:rPr lang="en-US" dirty="0">
                <a:solidFill>
                  <a:srgbClr val="000080"/>
                </a:solidFill>
                <a:latin typeface="Consolas" panose="020B0609020204030204" pitchFamily="49" charset="0"/>
              </a:rPr>
              <a:t>&lt;/target&gt;</a:t>
            </a:r>
            <a:endParaRPr lang="en-US" dirty="0">
              <a:latin typeface="Consolas" panose="020B0609020204030204" pitchFamily="49" charset="0"/>
            </a:endParaRPr>
          </a:p>
          <a:p>
            <a:endParaRPr lang="en-US"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24</a:t>
            </a:fld>
            <a:endParaRPr lang="en-US" dirty="0"/>
          </a:p>
        </p:txBody>
      </p:sp>
    </p:spTree>
    <p:extLst>
      <p:ext uri="{BB962C8B-B14F-4D97-AF65-F5344CB8AC3E}">
        <p14:creationId xmlns:p14="http://schemas.microsoft.com/office/powerpoint/2010/main" val="13389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948" y="2585043"/>
            <a:ext cx="3829626" cy="2158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25564" y="1204569"/>
            <a:ext cx="7033476" cy="1380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000" dirty="0"/>
              <a:t>5.</a:t>
            </a:r>
            <a:r>
              <a:rPr lang="en-US" sz="1800" dirty="0"/>
              <a:t> Use Case 4 – Java Analysis with SonarScanner for Ant</a:t>
            </a:r>
            <a:r>
              <a:rPr lang="en-US" sz="1600" dirty="0"/>
              <a:t/>
            </a:r>
            <a:br>
              <a:rPr lang="en-US" sz="1600" dirty="0"/>
            </a:br>
            <a:r>
              <a:rPr lang="en-US" sz="1600" dirty="0"/>
              <a:t/>
            </a:r>
            <a:br>
              <a:rPr lang="en-US" sz="1600" dirty="0"/>
            </a:br>
            <a:r>
              <a:rPr lang="en-US" sz="1800" dirty="0"/>
              <a:t/>
            </a:r>
            <a:br>
              <a:rPr lang="en-US" sz="1800" dirty="0"/>
            </a:br>
            <a:r>
              <a:rPr lang="en-US" sz="1800" dirty="0"/>
              <a:t/>
            </a:r>
            <a:br>
              <a:rPr lang="en-US" sz="1800" dirty="0"/>
            </a:br>
            <a:endParaRPr lang="en-US" sz="1800" dirty="0"/>
          </a:p>
        </p:txBody>
      </p:sp>
      <p:sp>
        <p:nvSpPr>
          <p:cNvPr id="6" name="Content Placeholder 5"/>
          <p:cNvSpPr>
            <a:spLocks noGrp="1"/>
          </p:cNvSpPr>
          <p:nvPr>
            <p:ph sz="quarter" idx="13"/>
          </p:nvPr>
        </p:nvSpPr>
        <p:spPr>
          <a:xfrm>
            <a:off x="525564" y="583539"/>
            <a:ext cx="8618436" cy="3906986"/>
          </a:xfrm>
        </p:spPr>
        <p:txBody>
          <a:bodyPr>
            <a:normAutofit/>
          </a:bodyPr>
          <a:lstStyle/>
          <a:p>
            <a:pPr algn="just">
              <a:lnSpc>
                <a:spcPct val="150000"/>
              </a:lnSpc>
            </a:pPr>
            <a:r>
              <a:rPr lang="en-US" sz="1500" b="1" u="sng" dirty="0" smtClean="0"/>
              <a:t>Step 4:</a:t>
            </a:r>
            <a:r>
              <a:rPr lang="en-US" sz="1500" dirty="0"/>
              <a:t> Once </a:t>
            </a:r>
            <a:r>
              <a:rPr lang="en-US" sz="1500" dirty="0" smtClean="0"/>
              <a:t>Sonar Scanner </a:t>
            </a:r>
            <a:r>
              <a:rPr lang="en-US" sz="1500" dirty="0"/>
              <a:t>analysis is successful, login to the Dashboard to view the Results as shown in the below screenshots </a:t>
            </a:r>
            <a:endParaRPr lang="en-US" sz="1500" dirty="0" smtClean="0"/>
          </a:p>
          <a:p>
            <a:pPr algn="just">
              <a:lnSpc>
                <a:spcPct val="150000"/>
              </a:lnSpc>
            </a:pPr>
            <a:endParaRPr lang="en-US" sz="1500" dirty="0" smtClean="0"/>
          </a:p>
          <a:p>
            <a:pPr algn="just">
              <a:lnSpc>
                <a:spcPct val="150000"/>
              </a:lnSpc>
            </a:pPr>
            <a:endParaRPr lang="en-US" sz="1500"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762948" y="1273743"/>
            <a:ext cx="6135692" cy="1230329"/>
          </a:xfrm>
          <a:prstGeom prst="rect">
            <a:avLst/>
          </a:prstGeom>
          <a:solidFill>
            <a:schemeClr val="bg1"/>
          </a:solidFill>
          <a:ln>
            <a:solidFill>
              <a:schemeClr val="tx1">
                <a:lumMod val="60000"/>
                <a:lumOff val="40000"/>
              </a:schemeClr>
            </a:solidFill>
          </a:ln>
        </p:spPr>
      </p:pic>
      <p:sp>
        <p:nvSpPr>
          <p:cNvPr id="13" name="Oval Callout 12"/>
          <p:cNvSpPr/>
          <p:nvPr/>
        </p:nvSpPr>
        <p:spPr>
          <a:xfrm>
            <a:off x="7483923" y="1032718"/>
            <a:ext cx="1317177" cy="914473"/>
          </a:xfrm>
          <a:prstGeom prst="wedgeEllipseCallout">
            <a:avLst>
              <a:gd name="adj1" fmla="val -110823"/>
              <a:gd name="adj2" fmla="val 2916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2"/>
                </a:solidFill>
              </a:rPr>
              <a:t>Summary of the Sonar scan</a:t>
            </a:r>
            <a:endParaRPr lang="en-US" sz="1000" dirty="0">
              <a:solidFill>
                <a:schemeClr val="tx2"/>
              </a:solidFill>
            </a:endParaRPr>
          </a:p>
        </p:txBody>
      </p:sp>
      <p:pic>
        <p:nvPicPr>
          <p:cNvPr id="11" name="Picture 10"/>
          <p:cNvPicPr>
            <a:picLocks noChangeAspect="1"/>
          </p:cNvPicPr>
          <p:nvPr/>
        </p:nvPicPr>
        <p:blipFill>
          <a:blip r:embed="rId3"/>
          <a:stretch>
            <a:fillRect/>
          </a:stretch>
        </p:blipFill>
        <p:spPr>
          <a:xfrm>
            <a:off x="794247" y="2609436"/>
            <a:ext cx="3809052" cy="2085975"/>
          </a:xfrm>
          <a:prstGeom prst="rect">
            <a:avLst/>
          </a:prstGeom>
          <a:ln>
            <a:solidFill>
              <a:srgbClr val="328DFF"/>
            </a:solidFill>
          </a:ln>
        </p:spPr>
      </p:pic>
      <p:pic>
        <p:nvPicPr>
          <p:cNvPr id="14" name="Picture 13"/>
          <p:cNvPicPr>
            <a:picLocks noChangeAspect="1"/>
          </p:cNvPicPr>
          <p:nvPr/>
        </p:nvPicPr>
        <p:blipFill>
          <a:blip r:embed="rId4"/>
          <a:stretch>
            <a:fillRect/>
          </a:stretch>
        </p:blipFill>
        <p:spPr>
          <a:xfrm>
            <a:off x="4695136" y="2654217"/>
            <a:ext cx="3901666" cy="2041194"/>
          </a:xfrm>
          <a:prstGeom prst="rect">
            <a:avLst/>
          </a:prstGeom>
          <a:ln>
            <a:solidFill>
              <a:srgbClr val="328DFF"/>
            </a:solidFill>
          </a:ln>
        </p:spPr>
      </p:pic>
    </p:spTree>
    <p:extLst>
      <p:ext uri="{BB962C8B-B14F-4D97-AF65-F5344CB8AC3E}">
        <p14:creationId xmlns:p14="http://schemas.microsoft.com/office/powerpoint/2010/main" val="33693194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21799" y="1709543"/>
            <a:ext cx="6731000" cy="1828193"/>
          </a:xfrm>
        </p:spPr>
        <p:txBody>
          <a:bodyPr/>
          <a:lstStyle/>
          <a:p>
            <a:r>
              <a:rPr lang="en-US" dirty="0" smtClean="0"/>
              <a:t>Kotlin, Go, Scala, Ruby, JavaScript &amp; TypeScript with </a:t>
            </a:r>
            <a:r>
              <a:rPr lang="en-US" dirty="0"/>
              <a:t>SonarScanner </a:t>
            </a:r>
            <a:r>
              <a:rPr lang="en-US" dirty="0" smtClean="0"/>
              <a:t>CLI</a:t>
            </a:r>
            <a:endParaRPr lang="en-US" dirty="0"/>
          </a:p>
        </p:txBody>
      </p:sp>
      <p:sp>
        <p:nvSpPr>
          <p:cNvPr id="4" name="Footer Placeholder 3"/>
          <p:cNvSpPr>
            <a:spLocks noGrp="1"/>
          </p:cNvSpPr>
          <p:nvPr>
            <p:ph type="ftr" sz="quarter" idx="4294967295"/>
          </p:nvPr>
        </p:nvSpPr>
        <p:spPr>
          <a:xfrm>
            <a:off x="0" y="4695825"/>
            <a:ext cx="4572000" cy="187325"/>
          </a:xfrm>
        </p:spPr>
        <p:txBody>
          <a:bodyPr/>
          <a:lstStyle/>
          <a:p>
            <a:r>
              <a:rPr lang="en-US" dirty="0" smtClean="0"/>
              <a:t>© 2020 Cognizant</a:t>
            </a:r>
            <a:endParaRPr lang="en-US" dirty="0"/>
          </a:p>
        </p:txBody>
      </p:sp>
      <p:sp>
        <p:nvSpPr>
          <p:cNvPr id="5" name="Slide Number Placeholder 4"/>
          <p:cNvSpPr>
            <a:spLocks noGrp="1"/>
          </p:cNvSpPr>
          <p:nvPr>
            <p:ph type="sldNum" sz="quarter" idx="4294967295"/>
          </p:nvPr>
        </p:nvSpPr>
        <p:spPr>
          <a:xfrm>
            <a:off x="0" y="4759325"/>
            <a:ext cx="228600" cy="123825"/>
          </a:xfrm>
        </p:spPr>
        <p:txBody>
          <a:bodyPr/>
          <a:lstStyle/>
          <a:p>
            <a:fld id="{2EFEF571-C9B4-4D92-A7F7-315B894862A8}" type="slidenum">
              <a:rPr lang="en-US" smtClean="0"/>
              <a:pPr/>
              <a:t>26</a:t>
            </a:fld>
            <a:endParaRPr lang="en-US" dirty="0"/>
          </a:p>
        </p:txBody>
      </p:sp>
    </p:spTree>
    <p:extLst>
      <p:ext uri="{BB962C8B-B14F-4D97-AF65-F5344CB8AC3E}">
        <p14:creationId xmlns:p14="http://schemas.microsoft.com/office/powerpoint/2010/main" val="13068668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6</a:t>
            </a:r>
            <a:r>
              <a:rPr lang="en-US" sz="2200" dirty="0" smtClean="0"/>
              <a:t>.</a:t>
            </a:r>
            <a:r>
              <a:rPr lang="en-US" sz="2000" dirty="0" smtClean="0"/>
              <a:t> </a:t>
            </a:r>
            <a:r>
              <a:rPr lang="en-US" sz="2000" dirty="0"/>
              <a:t>Use Case 5</a:t>
            </a:r>
            <a:r>
              <a:rPr lang="en-US" sz="2000" dirty="0" smtClean="0"/>
              <a:t> </a:t>
            </a:r>
            <a:r>
              <a:rPr lang="en-US" sz="2000" dirty="0"/>
              <a:t>– Other Technologies Analysis with SonarScanner CLI</a:t>
            </a:r>
            <a:br>
              <a:rPr lang="en-US" sz="2000" dirty="0"/>
            </a:br>
            <a:r>
              <a:rPr lang="en-US" sz="2000" dirty="0"/>
              <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279758" y="788425"/>
            <a:ext cx="8618436" cy="3906986"/>
          </a:xfrm>
        </p:spPr>
        <p:txBody>
          <a:bodyPr>
            <a:normAutofit/>
          </a:bodyPr>
          <a:lstStyle/>
          <a:p>
            <a:pPr algn="just">
              <a:lnSpc>
                <a:spcPct val="150000"/>
              </a:lnSpc>
            </a:pPr>
            <a:r>
              <a:rPr lang="en-US" sz="1500" dirty="0" smtClean="0"/>
              <a:t>We will look at Analyzing the code for the technologies like Kotlin, Go, Scala, Ruby &amp; TypeScript using the SonarScanner CLI version.</a:t>
            </a:r>
          </a:p>
          <a:p>
            <a:pPr algn="just">
              <a:lnSpc>
                <a:spcPct val="150000"/>
              </a:lnSpc>
            </a:pPr>
            <a:r>
              <a:rPr lang="en-US" sz="1500" b="1" u="sng" dirty="0" smtClean="0"/>
              <a:t>Pre-Requisites :</a:t>
            </a:r>
            <a:r>
              <a:rPr lang="en-US" sz="1500" dirty="0" smtClean="0"/>
              <a:t> </a:t>
            </a:r>
            <a:r>
              <a:rPr lang="en-US" sz="1500" dirty="0"/>
              <a:t>SonarQube 7.9.3 installed, SonarScanner 4.3 Setup, </a:t>
            </a:r>
            <a:r>
              <a:rPr lang="en-US" sz="1500" dirty="0" smtClean="0"/>
              <a:t>Sample Source files for the aforementioned technologies, NodeJS (JavaScript &amp; TypeScript).</a:t>
            </a:r>
          </a:p>
          <a:p>
            <a:pPr algn="just">
              <a:lnSpc>
                <a:spcPct val="150000"/>
              </a:lnSpc>
            </a:pPr>
            <a:r>
              <a:rPr lang="en-US" sz="1500" b="1" u="sng" dirty="0" smtClean="0"/>
              <a:t>Step 1:</a:t>
            </a:r>
            <a:r>
              <a:rPr lang="en-US" sz="1500" dirty="0" smtClean="0"/>
              <a:t> Click on + symbol &amp; choose the Create Project option as shown below &amp; create the Project with the corresponding Project Attributes, </a:t>
            </a:r>
            <a:r>
              <a:rPr lang="en-US" sz="1500" b="1" dirty="0" smtClean="0"/>
              <a:t>Project Key (Unique for a Project) </a:t>
            </a:r>
            <a:r>
              <a:rPr lang="en-US" sz="1500" dirty="0" smtClean="0"/>
              <a:t>&amp; </a:t>
            </a:r>
            <a:r>
              <a:rPr lang="en-US" sz="1500" b="1" dirty="0" smtClean="0"/>
              <a:t>Display Name (Dashboard Display Name).</a:t>
            </a:r>
          </a:p>
          <a:p>
            <a:pPr algn="just">
              <a:lnSpc>
                <a:spcPct val="150000"/>
              </a:lnSpc>
            </a:pPr>
            <a:endParaRPr lang="en-US" sz="1500" dirty="0" smtClean="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27</a:t>
            </a:fld>
            <a:endParaRPr lang="en-US" dirty="0"/>
          </a:p>
        </p:txBody>
      </p:sp>
      <p:pic>
        <p:nvPicPr>
          <p:cNvPr id="10" name="Picture 9"/>
          <p:cNvPicPr>
            <a:picLocks noChangeAspect="1"/>
          </p:cNvPicPr>
          <p:nvPr/>
        </p:nvPicPr>
        <p:blipFill>
          <a:blip r:embed="rId2"/>
          <a:stretch>
            <a:fillRect/>
          </a:stretch>
        </p:blipFill>
        <p:spPr>
          <a:xfrm>
            <a:off x="279759" y="3339279"/>
            <a:ext cx="2773538" cy="903087"/>
          </a:xfrm>
          <a:prstGeom prst="rect">
            <a:avLst/>
          </a:prstGeom>
          <a:ln>
            <a:solidFill>
              <a:schemeClr val="tx1"/>
            </a:solidFill>
          </a:ln>
        </p:spPr>
      </p:pic>
      <p:pic>
        <p:nvPicPr>
          <p:cNvPr id="11" name="Picture 10"/>
          <p:cNvPicPr>
            <a:picLocks noChangeAspect="1"/>
          </p:cNvPicPr>
          <p:nvPr/>
        </p:nvPicPr>
        <p:blipFill>
          <a:blip r:embed="rId3"/>
          <a:stretch>
            <a:fillRect/>
          </a:stretch>
        </p:blipFill>
        <p:spPr>
          <a:xfrm>
            <a:off x="3198379" y="3073091"/>
            <a:ext cx="3089055" cy="1489078"/>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6427691" y="3388440"/>
            <a:ext cx="2591298" cy="800102"/>
          </a:xfrm>
          <a:prstGeom prst="rect">
            <a:avLst/>
          </a:prstGeom>
          <a:ln>
            <a:solidFill>
              <a:schemeClr val="tx1"/>
            </a:solidFill>
          </a:ln>
        </p:spPr>
      </p:pic>
    </p:spTree>
    <p:extLst>
      <p:ext uri="{BB962C8B-B14F-4D97-AF65-F5344CB8AC3E}">
        <p14:creationId xmlns:p14="http://schemas.microsoft.com/office/powerpoint/2010/main" val="38324574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6</a:t>
            </a:r>
            <a:r>
              <a:rPr lang="en-US" sz="2200" dirty="0" smtClean="0"/>
              <a:t>.</a:t>
            </a:r>
            <a:r>
              <a:rPr lang="en-US" sz="2000" dirty="0" smtClean="0"/>
              <a:t> </a:t>
            </a:r>
            <a:r>
              <a:rPr lang="en-US" sz="2000" dirty="0"/>
              <a:t>Use Case 5</a:t>
            </a:r>
            <a:r>
              <a:rPr lang="en-US" sz="2000" dirty="0" smtClean="0"/>
              <a:t> </a:t>
            </a:r>
            <a:r>
              <a:rPr lang="en-US" sz="2000" dirty="0"/>
              <a:t>– Other Technologies Analysis with SonarScanner CLI</a:t>
            </a:r>
            <a:br>
              <a:rPr lang="en-US" sz="2000" dirty="0"/>
            </a:br>
            <a:r>
              <a:rPr lang="en-US" sz="2000" dirty="0"/>
              <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74216" y="542619"/>
            <a:ext cx="8417052" cy="3906986"/>
          </a:xfrm>
        </p:spPr>
        <p:txBody>
          <a:bodyPr>
            <a:normAutofit/>
          </a:bodyPr>
          <a:lstStyle/>
          <a:p>
            <a:pPr algn="just">
              <a:lnSpc>
                <a:spcPct val="150000"/>
              </a:lnSpc>
            </a:pPr>
            <a:r>
              <a:rPr lang="en-US" sz="1200" b="1" u="sng" dirty="0" smtClean="0"/>
              <a:t>Step </a:t>
            </a:r>
            <a:r>
              <a:rPr lang="en-US" sz="1200" b="1" u="sng" dirty="0"/>
              <a:t>3</a:t>
            </a:r>
            <a:r>
              <a:rPr lang="en-US" sz="1200" b="1" u="sng" dirty="0" smtClean="0"/>
              <a:t>:</a:t>
            </a:r>
            <a:r>
              <a:rPr lang="en-US" sz="1200" dirty="0" smtClean="0"/>
              <a:t> Choose the Option Other to indicate the language is not Java or .NET based. Also choose the option based on the OS, which would be Windows  mostly. You will see then see the option to download the SonarScanner CLI &amp; the command which should be executed for the Analysis to be initiated. Refer to the Screenshot below. </a:t>
            </a:r>
            <a:r>
              <a:rPr lang="en-US" sz="1200" dirty="0"/>
              <a:t>The Copy command can be used to Copy the commands, which needs to be executed through a </a:t>
            </a:r>
            <a:r>
              <a:rPr lang="en-US" sz="1200" dirty="0" smtClean="0"/>
              <a:t>CLI.</a:t>
            </a:r>
            <a:endParaRPr lang="en-US" sz="1200" dirty="0"/>
          </a:p>
          <a:p>
            <a:pPr algn="just">
              <a:lnSpc>
                <a:spcPct val="150000"/>
              </a:lnSpc>
            </a:pPr>
            <a:endParaRPr lang="en-US" sz="1200" dirty="0" smtClean="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28</a:t>
            </a:fld>
            <a:endParaRPr lang="en-US" dirty="0"/>
          </a:p>
        </p:txBody>
      </p:sp>
      <p:pic>
        <p:nvPicPr>
          <p:cNvPr id="7" name="Content Placeholder 6"/>
          <p:cNvPicPr>
            <a:picLocks/>
          </p:cNvPicPr>
          <p:nvPr/>
        </p:nvPicPr>
        <p:blipFill>
          <a:blip r:embed="rId2"/>
          <a:stretch>
            <a:fillRect/>
          </a:stretch>
        </p:blipFill>
        <p:spPr>
          <a:xfrm>
            <a:off x="389562" y="1651818"/>
            <a:ext cx="6719161" cy="2994431"/>
          </a:xfrm>
          <a:prstGeom prst="rect">
            <a:avLst/>
          </a:prstGeom>
          <a:ln>
            <a:solidFill>
              <a:schemeClr val="tx1"/>
            </a:solidFill>
          </a:ln>
        </p:spPr>
      </p:pic>
    </p:spTree>
    <p:extLst>
      <p:ext uri="{BB962C8B-B14F-4D97-AF65-F5344CB8AC3E}">
        <p14:creationId xmlns:p14="http://schemas.microsoft.com/office/powerpoint/2010/main" val="26646546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6</a:t>
            </a:r>
            <a:r>
              <a:rPr lang="en-US" sz="2200" dirty="0" smtClean="0"/>
              <a:t>.</a:t>
            </a:r>
            <a:r>
              <a:rPr lang="en-US" sz="2000" dirty="0" smtClean="0"/>
              <a:t> </a:t>
            </a:r>
            <a:r>
              <a:rPr lang="en-US" sz="2000" dirty="0"/>
              <a:t>Use Case 5</a:t>
            </a:r>
            <a:r>
              <a:rPr lang="en-US" sz="2000" dirty="0" smtClean="0"/>
              <a:t> </a:t>
            </a:r>
            <a:r>
              <a:rPr lang="en-US" sz="2000" dirty="0"/>
              <a:t>– Other Technologies Analysis with SonarScanner CLI</a:t>
            </a:r>
            <a:br>
              <a:rPr lang="en-US" sz="2000" dirty="0"/>
            </a:br>
            <a:r>
              <a:rPr lang="en-US" sz="2000" dirty="0"/>
              <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04799" y="788425"/>
            <a:ext cx="8642555" cy="3906986"/>
          </a:xfrm>
          <a:ln>
            <a:noFill/>
          </a:ln>
        </p:spPr>
        <p:txBody>
          <a:bodyPr>
            <a:normAutofit/>
          </a:bodyPr>
          <a:lstStyle/>
          <a:p>
            <a:pPr algn="just">
              <a:lnSpc>
                <a:spcPct val="150000"/>
              </a:lnSpc>
            </a:pPr>
            <a:r>
              <a:rPr lang="en-US" sz="1500" b="1" u="sng" dirty="0"/>
              <a:t>Step </a:t>
            </a:r>
            <a:r>
              <a:rPr lang="en-US" sz="1500" b="1" u="sng" dirty="0" smtClean="0"/>
              <a:t>4:</a:t>
            </a:r>
            <a:r>
              <a:rPr lang="en-US" sz="1500" dirty="0" smtClean="0"/>
              <a:t> Open a Command Line Interface to execute the command &amp; initiate the Analysis for the Project Code. The Command can be initiated from the Project Code Location. Refer to the Screenshots below.</a:t>
            </a:r>
          </a:p>
          <a:p>
            <a:pPr algn="just">
              <a:lnSpc>
                <a:spcPct val="150000"/>
              </a:lnSpc>
            </a:pPr>
            <a:endParaRPr lang="en-US" sz="1500" dirty="0"/>
          </a:p>
          <a:p>
            <a:pPr algn="just">
              <a:lnSpc>
                <a:spcPct val="150000"/>
              </a:lnSpc>
            </a:pPr>
            <a:endParaRPr lang="en-US" sz="1500" dirty="0" smtClean="0"/>
          </a:p>
          <a:p>
            <a:pPr algn="just">
              <a:lnSpc>
                <a:spcPct val="150000"/>
              </a:lnSpc>
            </a:pPr>
            <a:endParaRPr lang="en-US" sz="1500" dirty="0"/>
          </a:p>
          <a:p>
            <a:pPr algn="just">
              <a:lnSpc>
                <a:spcPct val="150000"/>
              </a:lnSpc>
            </a:pPr>
            <a:endParaRPr lang="en-US" sz="1500" dirty="0" smtClean="0"/>
          </a:p>
          <a:p>
            <a:pPr algn="just">
              <a:lnSpc>
                <a:spcPct val="150000"/>
              </a:lnSpc>
            </a:pPr>
            <a:endParaRPr lang="en-US" sz="1500" dirty="0" smtClean="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29</a:t>
            </a:fld>
            <a:endParaRPr lang="en-US" dirty="0"/>
          </a:p>
        </p:txBody>
      </p:sp>
      <p:pic>
        <p:nvPicPr>
          <p:cNvPr id="7" name="Picture 6"/>
          <p:cNvPicPr>
            <a:picLocks noChangeAspect="1"/>
          </p:cNvPicPr>
          <p:nvPr/>
        </p:nvPicPr>
        <p:blipFill>
          <a:blip r:embed="rId2"/>
          <a:stretch>
            <a:fillRect/>
          </a:stretch>
        </p:blipFill>
        <p:spPr>
          <a:xfrm>
            <a:off x="384048" y="1913228"/>
            <a:ext cx="3554361" cy="1157456"/>
          </a:xfrm>
          <a:prstGeom prst="rect">
            <a:avLst/>
          </a:prstGeom>
          <a:ln>
            <a:solidFill>
              <a:schemeClr val="tx1"/>
            </a:solidFill>
          </a:ln>
        </p:spPr>
      </p:pic>
      <p:pic>
        <p:nvPicPr>
          <p:cNvPr id="9" name="Picture 8"/>
          <p:cNvPicPr/>
          <p:nvPr/>
        </p:nvPicPr>
        <p:blipFill>
          <a:blip r:embed="rId3"/>
          <a:stretch>
            <a:fillRect/>
          </a:stretch>
        </p:blipFill>
        <p:spPr>
          <a:xfrm>
            <a:off x="393880" y="3367231"/>
            <a:ext cx="5131849" cy="939165"/>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4161241" y="2052446"/>
            <a:ext cx="4671506" cy="936561"/>
          </a:xfrm>
          <a:prstGeom prst="rect">
            <a:avLst/>
          </a:prstGeom>
          <a:ln>
            <a:solidFill>
              <a:schemeClr val="tx1"/>
            </a:solidFill>
          </a:ln>
        </p:spPr>
      </p:pic>
      <p:pic>
        <p:nvPicPr>
          <p:cNvPr id="11" name="Picture 10"/>
          <p:cNvPicPr>
            <a:picLocks noChangeAspect="1"/>
          </p:cNvPicPr>
          <p:nvPr/>
        </p:nvPicPr>
        <p:blipFill>
          <a:blip r:embed="rId5"/>
          <a:stretch>
            <a:fillRect/>
          </a:stretch>
        </p:blipFill>
        <p:spPr>
          <a:xfrm>
            <a:off x="6127187" y="3070684"/>
            <a:ext cx="2238375" cy="1543050"/>
          </a:xfrm>
          <a:prstGeom prst="rect">
            <a:avLst/>
          </a:prstGeom>
          <a:ln>
            <a:solidFill>
              <a:schemeClr val="tx1"/>
            </a:solidFill>
          </a:ln>
        </p:spPr>
      </p:pic>
    </p:spTree>
    <p:extLst>
      <p:ext uri="{BB962C8B-B14F-4D97-AF65-F5344CB8AC3E}">
        <p14:creationId xmlns:p14="http://schemas.microsoft.com/office/powerpoint/2010/main" val="363118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1.SonarQube – Intermediate Training</a:t>
            </a:r>
            <a:r>
              <a:rPr lang="en-US" dirty="0"/>
              <a:t/>
            </a:r>
            <a:br>
              <a:rPr lang="en-US" dirty="0"/>
            </a:br>
            <a:endParaRPr lang="en-US" dirty="0"/>
          </a:p>
        </p:txBody>
      </p:sp>
      <p:sp>
        <p:nvSpPr>
          <p:cNvPr id="6" name="Content Placeholder 5"/>
          <p:cNvSpPr>
            <a:spLocks noGrp="1"/>
          </p:cNvSpPr>
          <p:nvPr>
            <p:ph sz="quarter" idx="13"/>
          </p:nvPr>
        </p:nvSpPr>
        <p:spPr>
          <a:xfrm>
            <a:off x="381000" y="739264"/>
            <a:ext cx="8417052" cy="3311525"/>
          </a:xfrm>
        </p:spPr>
        <p:txBody>
          <a:bodyPr>
            <a:normAutofit/>
          </a:bodyPr>
          <a:lstStyle/>
          <a:p>
            <a:r>
              <a:rPr lang="en-US" sz="1500" dirty="0" smtClean="0"/>
              <a:t>In this Training we look at various SonarQube Analysis Use Cases for technologies such Java, C#, VB.NET, Kotlin, Go, Scala, Ruby, JavaScript &amp; TypeScript.</a:t>
            </a:r>
          </a:p>
          <a:p>
            <a:endParaRPr lang="en-US" sz="1500" dirty="0" smtClean="0"/>
          </a:p>
          <a:p>
            <a:r>
              <a:rPr lang="en-US" sz="1500" dirty="0" smtClean="0"/>
              <a:t>We shall perform the Code Analysis with the SonarScanners for the respective technologies accordingly.</a:t>
            </a:r>
          </a:p>
          <a:p>
            <a:endParaRPr lang="en-US" sz="1500" dirty="0" smtClean="0"/>
          </a:p>
          <a:p>
            <a:pPr marL="285750" indent="-285750">
              <a:buFont typeface="Arial" panose="020B0604020202020204" pitchFamily="34" charset="0"/>
              <a:buChar char="•"/>
            </a:pPr>
            <a:r>
              <a:rPr lang="en-US" sz="1500" dirty="0" smtClean="0"/>
              <a:t>SonarScanner for MSBuild – C# &amp; VB.Net</a:t>
            </a:r>
          </a:p>
          <a:p>
            <a:pPr marL="285750" indent="-285750">
              <a:buFont typeface="Arial" panose="020B0604020202020204" pitchFamily="34" charset="0"/>
              <a:buChar char="•"/>
            </a:pPr>
            <a:r>
              <a:rPr lang="en-US" sz="1500" dirty="0" smtClean="0"/>
              <a:t>SonarScanner for Maven - Java</a:t>
            </a:r>
          </a:p>
          <a:p>
            <a:pPr marL="285750" indent="-285750">
              <a:buFont typeface="Arial" panose="020B0604020202020204" pitchFamily="34" charset="0"/>
              <a:buChar char="•"/>
            </a:pPr>
            <a:r>
              <a:rPr lang="en-US" sz="1500" dirty="0" smtClean="0"/>
              <a:t>SonarScanner for Gradle - Java</a:t>
            </a:r>
          </a:p>
          <a:p>
            <a:pPr marL="285750" indent="-285750">
              <a:buFont typeface="Arial" panose="020B0604020202020204" pitchFamily="34" charset="0"/>
              <a:buChar char="•"/>
            </a:pPr>
            <a:r>
              <a:rPr lang="en-US" sz="1500" dirty="0" smtClean="0"/>
              <a:t>SonarScanner for Ant - Java</a:t>
            </a:r>
          </a:p>
          <a:p>
            <a:pPr marL="285750" indent="-285750">
              <a:buFont typeface="Arial" panose="020B0604020202020204" pitchFamily="34" charset="0"/>
              <a:buChar char="•"/>
            </a:pPr>
            <a:r>
              <a:rPr lang="en-US" sz="1500" dirty="0" smtClean="0"/>
              <a:t>SonarScanner CLI – Kotlin, Go, Scala, Ruby, JavaScript &amp; TypeScript</a:t>
            </a:r>
            <a:endParaRPr lang="en-US" sz="1500"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3</a:t>
            </a:fld>
            <a:endParaRPr lang="en-US" dirty="0"/>
          </a:p>
        </p:txBody>
      </p:sp>
    </p:spTree>
    <p:extLst>
      <p:ext uri="{BB962C8B-B14F-4D97-AF65-F5344CB8AC3E}">
        <p14:creationId xmlns:p14="http://schemas.microsoft.com/office/powerpoint/2010/main" val="18320233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21799" y="1709543"/>
            <a:ext cx="6731000" cy="1218795"/>
          </a:xfrm>
        </p:spPr>
        <p:txBody>
          <a:bodyPr/>
          <a:lstStyle/>
          <a:p>
            <a:r>
              <a:rPr lang="en-US" dirty="0"/>
              <a:t>SonarQube – Technology Coverage So Far</a:t>
            </a:r>
          </a:p>
        </p:txBody>
      </p:sp>
      <p:sp>
        <p:nvSpPr>
          <p:cNvPr id="4" name="Footer Placeholder 3"/>
          <p:cNvSpPr>
            <a:spLocks noGrp="1"/>
          </p:cNvSpPr>
          <p:nvPr>
            <p:ph type="ftr" sz="quarter" idx="4294967295"/>
          </p:nvPr>
        </p:nvSpPr>
        <p:spPr>
          <a:xfrm>
            <a:off x="0" y="4695825"/>
            <a:ext cx="4572000" cy="187325"/>
          </a:xfrm>
        </p:spPr>
        <p:txBody>
          <a:bodyPr/>
          <a:lstStyle/>
          <a:p>
            <a:r>
              <a:rPr lang="en-US" dirty="0" smtClean="0"/>
              <a:t>© 2020 Cognizant</a:t>
            </a:r>
            <a:endParaRPr lang="en-US" dirty="0"/>
          </a:p>
        </p:txBody>
      </p:sp>
      <p:sp>
        <p:nvSpPr>
          <p:cNvPr id="5" name="Slide Number Placeholder 4"/>
          <p:cNvSpPr>
            <a:spLocks noGrp="1"/>
          </p:cNvSpPr>
          <p:nvPr>
            <p:ph type="sldNum" sz="quarter" idx="4294967295"/>
          </p:nvPr>
        </p:nvSpPr>
        <p:spPr>
          <a:xfrm>
            <a:off x="0" y="4759325"/>
            <a:ext cx="228600" cy="123825"/>
          </a:xfrm>
        </p:spPr>
        <p:txBody>
          <a:bodyPr/>
          <a:lstStyle/>
          <a:p>
            <a:fld id="{2EFEF571-C9B4-4D92-A7F7-315B894862A8}" type="slidenum">
              <a:rPr lang="en-US" smtClean="0"/>
              <a:pPr/>
              <a:t>30</a:t>
            </a:fld>
            <a:endParaRPr lang="en-US" dirty="0"/>
          </a:p>
        </p:txBody>
      </p:sp>
    </p:spTree>
    <p:extLst>
      <p:ext uri="{BB962C8B-B14F-4D97-AF65-F5344CB8AC3E}">
        <p14:creationId xmlns:p14="http://schemas.microsoft.com/office/powerpoint/2010/main" val="18709484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smtClean="0"/>
              <a:t>7.</a:t>
            </a:r>
            <a:r>
              <a:rPr lang="en-US" sz="2000" dirty="0" smtClean="0"/>
              <a:t>SonarQube </a:t>
            </a:r>
            <a:r>
              <a:rPr lang="en-US" sz="2000" dirty="0"/>
              <a:t>– Technology Coverage So Far</a:t>
            </a:r>
          </a:p>
        </p:txBody>
      </p:sp>
      <p:sp>
        <p:nvSpPr>
          <p:cNvPr id="6" name="Content Placeholder 5"/>
          <p:cNvSpPr>
            <a:spLocks noGrp="1"/>
          </p:cNvSpPr>
          <p:nvPr>
            <p:ph sz="quarter" idx="13"/>
          </p:nvPr>
        </p:nvSpPr>
        <p:spPr>
          <a:xfrm>
            <a:off x="381000" y="648928"/>
            <a:ext cx="8417052" cy="3805085"/>
          </a:xfrm>
        </p:spPr>
        <p:txBody>
          <a:bodyPr>
            <a:normAutofit fontScale="70000" lnSpcReduction="20000"/>
          </a:bodyPr>
          <a:lstStyle/>
          <a:p>
            <a:pPr algn="just">
              <a:lnSpc>
                <a:spcPct val="170000"/>
              </a:lnSpc>
            </a:pPr>
            <a:r>
              <a:rPr lang="en-US" sz="1500" dirty="0" smtClean="0"/>
              <a:t>In terms of Technology Coverage for the SonarQube Community Edition, the following technologies are Analyzed with SonarQube, Complete technology coverage for this Community Edition 7.9.3 analyzed are as follows:</a:t>
            </a:r>
          </a:p>
          <a:p>
            <a:pPr marL="285750" indent="-285750">
              <a:buFont typeface="Arial" panose="020B0604020202020204" pitchFamily="34" charset="0"/>
              <a:buChar char="•"/>
            </a:pPr>
            <a:r>
              <a:rPr lang="en-US" sz="1600" dirty="0"/>
              <a:t>Java</a:t>
            </a:r>
          </a:p>
          <a:p>
            <a:pPr marL="285750" indent="-285750">
              <a:buFont typeface="Arial" panose="020B0604020202020204" pitchFamily="34" charset="0"/>
              <a:buChar char="•"/>
            </a:pPr>
            <a:r>
              <a:rPr lang="en-US" sz="1600" dirty="0"/>
              <a:t>JavaScript</a:t>
            </a:r>
          </a:p>
          <a:p>
            <a:pPr marL="285750" indent="-285750">
              <a:buFont typeface="Arial" panose="020B0604020202020204" pitchFamily="34" charset="0"/>
              <a:buChar char="•"/>
            </a:pPr>
            <a:r>
              <a:rPr lang="en-US" sz="1600" dirty="0"/>
              <a:t>C#</a:t>
            </a:r>
          </a:p>
          <a:p>
            <a:pPr marL="285750" indent="-285750">
              <a:buFont typeface="Arial" panose="020B0604020202020204" pitchFamily="34" charset="0"/>
              <a:buChar char="•"/>
            </a:pPr>
            <a:r>
              <a:rPr lang="en-US" sz="1600" dirty="0"/>
              <a:t>TypeScript</a:t>
            </a:r>
          </a:p>
          <a:p>
            <a:pPr marL="285750" indent="-285750">
              <a:buFont typeface="Arial" panose="020B0604020202020204" pitchFamily="34" charset="0"/>
              <a:buChar char="•"/>
            </a:pPr>
            <a:r>
              <a:rPr lang="en-US" sz="1600" dirty="0"/>
              <a:t>Kotlin</a:t>
            </a:r>
          </a:p>
          <a:p>
            <a:pPr marL="285750" indent="-285750">
              <a:buFont typeface="Arial" panose="020B0604020202020204" pitchFamily="34" charset="0"/>
              <a:buChar char="•"/>
            </a:pPr>
            <a:r>
              <a:rPr lang="en-US" sz="1600" dirty="0"/>
              <a:t>Ruby</a:t>
            </a:r>
          </a:p>
          <a:p>
            <a:pPr marL="285750" indent="-285750">
              <a:buFont typeface="Arial" panose="020B0604020202020204" pitchFamily="34" charset="0"/>
              <a:buChar char="•"/>
            </a:pPr>
            <a:r>
              <a:rPr lang="en-US" sz="1600" dirty="0"/>
              <a:t>Go</a:t>
            </a:r>
          </a:p>
          <a:p>
            <a:pPr marL="285750" indent="-285750">
              <a:buFont typeface="Arial" panose="020B0604020202020204" pitchFamily="34" charset="0"/>
              <a:buChar char="•"/>
            </a:pPr>
            <a:r>
              <a:rPr lang="en-US" sz="1600" dirty="0"/>
              <a:t>Scala</a:t>
            </a:r>
          </a:p>
          <a:p>
            <a:pPr marL="285750" indent="-285750">
              <a:buFont typeface="Arial" panose="020B0604020202020204" pitchFamily="34" charset="0"/>
              <a:buChar char="•"/>
            </a:pPr>
            <a:r>
              <a:rPr lang="en-US" sz="1600" dirty="0"/>
              <a:t>Flex</a:t>
            </a:r>
          </a:p>
          <a:p>
            <a:pPr marL="285750" indent="-285750">
              <a:buFont typeface="Arial" panose="020B0604020202020204" pitchFamily="34" charset="0"/>
              <a:buChar char="•"/>
            </a:pPr>
            <a:r>
              <a:rPr lang="en-US" sz="1600" dirty="0"/>
              <a:t>Python</a:t>
            </a:r>
          </a:p>
          <a:p>
            <a:pPr marL="285750" indent="-285750">
              <a:buFont typeface="Arial" panose="020B0604020202020204" pitchFamily="34" charset="0"/>
              <a:buChar char="•"/>
            </a:pPr>
            <a:r>
              <a:rPr lang="en-US" sz="1600" dirty="0"/>
              <a:t>PHP</a:t>
            </a:r>
          </a:p>
          <a:p>
            <a:pPr marL="285750" indent="-285750">
              <a:buFont typeface="Arial" panose="020B0604020202020204" pitchFamily="34" charset="0"/>
              <a:buChar char="•"/>
            </a:pPr>
            <a:r>
              <a:rPr lang="en-US" sz="1600" dirty="0"/>
              <a:t>HTML</a:t>
            </a:r>
          </a:p>
          <a:p>
            <a:pPr marL="285750" indent="-285750">
              <a:buFont typeface="Arial" panose="020B0604020202020204" pitchFamily="34" charset="0"/>
              <a:buChar char="•"/>
            </a:pPr>
            <a:r>
              <a:rPr lang="en-US" sz="1600" dirty="0"/>
              <a:t>CSS</a:t>
            </a:r>
          </a:p>
          <a:p>
            <a:pPr marL="285750" indent="-285750">
              <a:buFont typeface="Arial" panose="020B0604020202020204" pitchFamily="34" charset="0"/>
              <a:buChar char="•"/>
            </a:pPr>
            <a:r>
              <a:rPr lang="en-US" sz="1600" dirty="0"/>
              <a:t>XML</a:t>
            </a:r>
          </a:p>
          <a:p>
            <a:pPr marL="285750" indent="-285750">
              <a:buFont typeface="Arial" panose="020B0604020202020204" pitchFamily="34" charset="0"/>
              <a:buChar char="•"/>
            </a:pPr>
            <a:r>
              <a:rPr lang="en-US" sz="1600" dirty="0" smtClean="0"/>
              <a:t>VB.NET</a:t>
            </a:r>
          </a:p>
          <a:p>
            <a:pPr marL="285750" indent="-285750">
              <a:buFont typeface="Arial" panose="020B0604020202020204" pitchFamily="34" charset="0"/>
              <a:buChar char="•"/>
            </a:pPr>
            <a:endParaRPr lang="en-US" sz="1500" dirty="0" smtClean="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31</a:t>
            </a:fld>
            <a:endParaRPr lang="en-US" dirty="0"/>
          </a:p>
        </p:txBody>
      </p:sp>
    </p:spTree>
    <p:extLst>
      <p:ext uri="{BB962C8B-B14F-4D97-AF65-F5344CB8AC3E}">
        <p14:creationId xmlns:p14="http://schemas.microsoft.com/office/powerpoint/2010/main" val="25141373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1079CE-1157-1949-82DC-628D3FB1658D}"/>
              </a:ext>
            </a:extLst>
          </p:cNvPr>
          <p:cNvSpPr>
            <a:spLocks noGrp="1"/>
          </p:cNvSpPr>
          <p:nvPr>
            <p:ph type="body" sz="quarter" idx="11"/>
          </p:nvPr>
        </p:nvSpPr>
        <p:spPr/>
        <p:txBody>
          <a:bodyPr/>
          <a:lstStyle/>
          <a:p>
            <a:r>
              <a:rPr lang="en-US" dirty="0" smtClean="0"/>
              <a:t>Engineering Excellence</a:t>
            </a:r>
            <a:endParaRPr lang="en-US" dirty="0"/>
          </a:p>
        </p:txBody>
      </p:sp>
      <p:sp>
        <p:nvSpPr>
          <p:cNvPr id="3" name="Text Placeholder 2">
            <a:extLst>
              <a:ext uri="{FF2B5EF4-FFF2-40B4-BE49-F238E27FC236}">
                <a16:creationId xmlns:a16="http://schemas.microsoft.com/office/drawing/2014/main" id="{8D0AD2C5-24F5-ED48-B57A-BB5AFBAC60A6}"/>
              </a:ext>
            </a:extLst>
          </p:cNvPr>
          <p:cNvSpPr>
            <a:spLocks noGrp="1"/>
          </p:cNvSpPr>
          <p:nvPr>
            <p:ph type="body" sz="quarter" idx="12"/>
          </p:nvPr>
        </p:nvSpPr>
        <p:spPr/>
        <p:txBody>
          <a:bodyPr/>
          <a:lstStyle/>
          <a:p>
            <a:r>
              <a:rPr lang="en-US" dirty="0"/>
              <a:t>DETAGEnggExcellence@cognizant.com</a:t>
            </a:r>
            <a:endParaRPr lang="en-US" dirty="0"/>
          </a:p>
        </p:txBody>
      </p:sp>
      <p:sp>
        <p:nvSpPr>
          <p:cNvPr id="4" name="Title 3">
            <a:extLst>
              <a:ext uri="{FF2B5EF4-FFF2-40B4-BE49-F238E27FC236}">
                <a16:creationId xmlns:a16="http://schemas.microsoft.com/office/drawing/2014/main" id="{FF9749A6-EA40-0847-AE40-1ACFC8A75D91}"/>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062249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821799" y="1709543"/>
            <a:ext cx="6731000" cy="1218795"/>
          </a:xfrm>
        </p:spPr>
        <p:txBody>
          <a:bodyPr/>
          <a:lstStyle/>
          <a:p>
            <a:r>
              <a:rPr lang="en-US" dirty="0"/>
              <a:t>C# </a:t>
            </a:r>
            <a:r>
              <a:rPr lang="en-US" dirty="0" smtClean="0"/>
              <a:t>&amp; VB.Net Analysis </a:t>
            </a:r>
            <a:r>
              <a:rPr lang="en-US" dirty="0"/>
              <a:t>with SonarScanner for MSBuild</a:t>
            </a:r>
          </a:p>
        </p:txBody>
      </p:sp>
      <p:sp>
        <p:nvSpPr>
          <p:cNvPr id="4" name="Footer Placeholder 3"/>
          <p:cNvSpPr>
            <a:spLocks noGrp="1"/>
          </p:cNvSpPr>
          <p:nvPr>
            <p:ph type="ftr" sz="quarter" idx="4294967295"/>
          </p:nvPr>
        </p:nvSpPr>
        <p:spPr>
          <a:xfrm>
            <a:off x="0" y="4695825"/>
            <a:ext cx="4572000" cy="187325"/>
          </a:xfrm>
        </p:spPr>
        <p:txBody>
          <a:bodyPr/>
          <a:lstStyle/>
          <a:p>
            <a:r>
              <a:rPr lang="en-US" dirty="0" smtClean="0"/>
              <a:t>© 2020 Cognizant</a:t>
            </a:r>
            <a:endParaRPr lang="en-US" dirty="0"/>
          </a:p>
        </p:txBody>
      </p:sp>
      <p:sp>
        <p:nvSpPr>
          <p:cNvPr id="5" name="Slide Number Placeholder 4"/>
          <p:cNvSpPr>
            <a:spLocks noGrp="1"/>
          </p:cNvSpPr>
          <p:nvPr>
            <p:ph type="sldNum" sz="quarter" idx="4294967295"/>
          </p:nvPr>
        </p:nvSpPr>
        <p:spPr>
          <a:xfrm>
            <a:off x="0" y="4759325"/>
            <a:ext cx="228600" cy="123825"/>
          </a:xfrm>
        </p:spPr>
        <p:txBody>
          <a:bodyPr/>
          <a:lstStyle/>
          <a:p>
            <a:fld id="{2EFEF571-C9B4-4D92-A7F7-315B894862A8}" type="slidenum">
              <a:rPr lang="en-US" smtClean="0"/>
              <a:pPr/>
              <a:t>4</a:t>
            </a:fld>
            <a:endParaRPr lang="en-US" dirty="0"/>
          </a:p>
        </p:txBody>
      </p:sp>
    </p:spTree>
    <p:extLst>
      <p:ext uri="{BB962C8B-B14F-4D97-AF65-F5344CB8AC3E}">
        <p14:creationId xmlns:p14="http://schemas.microsoft.com/office/powerpoint/2010/main" val="33698445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2</a:t>
            </a:r>
            <a:r>
              <a:rPr lang="en-US" sz="2200" dirty="0" smtClean="0"/>
              <a:t>.</a:t>
            </a:r>
            <a:r>
              <a:rPr lang="en-US" sz="2000" dirty="0" smtClean="0"/>
              <a:t> </a:t>
            </a:r>
            <a:r>
              <a:rPr lang="en-US" sz="2000" dirty="0"/>
              <a:t>Use Case </a:t>
            </a:r>
            <a:r>
              <a:rPr lang="en-US" sz="2000" dirty="0" smtClean="0"/>
              <a:t>1 </a:t>
            </a:r>
            <a:r>
              <a:rPr lang="en-US" sz="2000" dirty="0"/>
              <a:t>– C# Analysis with SonarScanner for MSBuild</a:t>
            </a:r>
            <a:br>
              <a:rPr lang="en-US" sz="2000" dirty="0"/>
            </a:br>
            <a:r>
              <a:rPr lang="en-US" sz="2000" dirty="0"/>
              <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279758" y="572120"/>
            <a:ext cx="8618436" cy="3906986"/>
          </a:xfrm>
        </p:spPr>
        <p:txBody>
          <a:bodyPr>
            <a:normAutofit/>
          </a:bodyPr>
          <a:lstStyle/>
          <a:p>
            <a:pPr algn="just">
              <a:lnSpc>
                <a:spcPct val="150000"/>
              </a:lnSpc>
            </a:pPr>
            <a:r>
              <a:rPr lang="en-US" sz="1500" dirty="0" smtClean="0"/>
              <a:t>In this Use Case we will look at Analyzing C# &amp; VB.NET using the SonarScanner for MSBuild.</a:t>
            </a:r>
          </a:p>
          <a:p>
            <a:pPr algn="just">
              <a:lnSpc>
                <a:spcPct val="150000"/>
              </a:lnSpc>
            </a:pPr>
            <a:r>
              <a:rPr lang="en-US" sz="1500" b="1" u="sng" dirty="0" smtClean="0"/>
              <a:t>Pre-Requisites :</a:t>
            </a:r>
            <a:r>
              <a:rPr lang="en-US" sz="1500" dirty="0" smtClean="0"/>
              <a:t> </a:t>
            </a:r>
            <a:r>
              <a:rPr lang="en-US" sz="1500" dirty="0"/>
              <a:t>SonarQube 7.9.3 installed, SonarScanner_MSBuild_4.9.0</a:t>
            </a:r>
            <a:r>
              <a:rPr lang="en-US" sz="1500" dirty="0" smtClean="0"/>
              <a:t>,.NET Framework 4.8, MSBuild 16.0, Sample C# &amp; VB.NET Project.</a:t>
            </a:r>
          </a:p>
          <a:p>
            <a:pPr algn="just">
              <a:lnSpc>
                <a:spcPct val="150000"/>
              </a:lnSpc>
            </a:pPr>
            <a:r>
              <a:rPr lang="en-US" sz="1500" b="1" u="sng" dirty="0" smtClean="0"/>
              <a:t>Step 1:</a:t>
            </a:r>
            <a:r>
              <a:rPr lang="en-US" sz="1500" dirty="0" smtClean="0"/>
              <a:t> Click on + symbol &amp; choose the Create Project option as shown below &amp; create the Project with the corresponding Project Attributes, </a:t>
            </a:r>
            <a:r>
              <a:rPr lang="en-US" sz="1500" b="1" dirty="0" smtClean="0"/>
              <a:t>Project Key (Unique for a Project) </a:t>
            </a:r>
            <a:r>
              <a:rPr lang="en-US" sz="1500" dirty="0" smtClean="0"/>
              <a:t>&amp; </a:t>
            </a:r>
            <a:r>
              <a:rPr lang="en-US" sz="1500" b="1" dirty="0" smtClean="0"/>
              <a:t>Display Name (Dashboard Display Name). </a:t>
            </a:r>
            <a:r>
              <a:rPr lang="en-US" sz="1500" dirty="0"/>
              <a:t>The Token Generated is to identify the Project &amp; to enable Analysis, without any Login credentials being </a:t>
            </a:r>
            <a:r>
              <a:rPr lang="en-US" sz="1500" dirty="0" smtClean="0"/>
              <a:t>provided.</a:t>
            </a:r>
            <a:endParaRPr lang="en-US" sz="1500" b="1" dirty="0" smtClean="0"/>
          </a:p>
          <a:p>
            <a:pPr algn="just">
              <a:lnSpc>
                <a:spcPct val="150000"/>
              </a:lnSpc>
            </a:pPr>
            <a:endParaRPr lang="en-US" sz="1500" dirty="0" smtClean="0"/>
          </a:p>
        </p:txBody>
      </p:sp>
      <p:sp>
        <p:nvSpPr>
          <p:cNvPr id="3" name="Footer Placeholder 2"/>
          <p:cNvSpPr>
            <a:spLocks noGrp="1"/>
          </p:cNvSpPr>
          <p:nvPr>
            <p:ph type="ftr" sz="quarter" idx="3"/>
          </p:nvPr>
        </p:nvSpPr>
        <p:spPr>
          <a:xfrm>
            <a:off x="660386" y="4715075"/>
            <a:ext cx="4572000" cy="187241"/>
          </a:xfrm>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5</a:t>
            </a:fld>
            <a:endParaRPr lang="en-US" dirty="0"/>
          </a:p>
        </p:txBody>
      </p:sp>
      <p:pic>
        <p:nvPicPr>
          <p:cNvPr id="8" name="Picture 7"/>
          <p:cNvPicPr/>
          <p:nvPr/>
        </p:nvPicPr>
        <p:blipFill>
          <a:blip r:embed="rId2"/>
          <a:stretch>
            <a:fillRect/>
          </a:stretch>
        </p:blipFill>
        <p:spPr>
          <a:xfrm>
            <a:off x="3550036" y="3106992"/>
            <a:ext cx="2634455" cy="1579872"/>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279758" y="3268391"/>
            <a:ext cx="3132036" cy="1019817"/>
          </a:xfrm>
          <a:prstGeom prst="rect">
            <a:avLst/>
          </a:prstGeom>
          <a:ln>
            <a:solidFill>
              <a:schemeClr val="tx1"/>
            </a:solidFill>
          </a:ln>
        </p:spPr>
      </p:pic>
      <p:pic>
        <p:nvPicPr>
          <p:cNvPr id="12" name="Picture 11"/>
          <p:cNvPicPr/>
          <p:nvPr/>
        </p:nvPicPr>
        <p:blipFill>
          <a:blip r:embed="rId4"/>
          <a:stretch>
            <a:fillRect/>
          </a:stretch>
        </p:blipFill>
        <p:spPr>
          <a:xfrm>
            <a:off x="6321656" y="3268391"/>
            <a:ext cx="2479444" cy="1141769"/>
          </a:xfrm>
          <a:prstGeom prst="rect">
            <a:avLst/>
          </a:prstGeom>
          <a:ln>
            <a:solidFill>
              <a:schemeClr val="tx1"/>
            </a:solidFill>
          </a:ln>
        </p:spPr>
      </p:pic>
    </p:spTree>
    <p:extLst>
      <p:ext uri="{BB962C8B-B14F-4D97-AF65-F5344CB8AC3E}">
        <p14:creationId xmlns:p14="http://schemas.microsoft.com/office/powerpoint/2010/main" val="2125964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smtClean="0"/>
              <a:t>2.Use </a:t>
            </a:r>
            <a:r>
              <a:rPr lang="en-US" sz="2200" dirty="0"/>
              <a:t>Case 1 – C# Analysis with SonarScanner for MSBuild </a:t>
            </a: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81000" y="552448"/>
            <a:ext cx="8417052" cy="4330204"/>
          </a:xfrm>
          <a:ln>
            <a:noFill/>
          </a:ln>
        </p:spPr>
        <p:txBody>
          <a:bodyPr>
            <a:normAutofit/>
          </a:bodyPr>
          <a:lstStyle/>
          <a:p>
            <a:pPr algn="just">
              <a:lnSpc>
                <a:spcPct val="150000"/>
              </a:lnSpc>
            </a:pPr>
            <a:r>
              <a:rPr lang="en-US" sz="1200" b="1" u="sng" dirty="0" smtClean="0"/>
              <a:t>Step 2:</a:t>
            </a:r>
            <a:r>
              <a:rPr lang="en-US" sz="1200" dirty="0" smtClean="0"/>
              <a:t> Choose the Option to indicate the language is C# or VB.NET based. Also choose the option based on the OS, which would be Windows  mostly. There will 3 commands displayed which are specifically constructed for Analysis Initiation for the Project Configured. The </a:t>
            </a:r>
            <a:r>
              <a:rPr lang="en-US" sz="1200" dirty="0"/>
              <a:t>Copy command can be used to Copy the commands, which needs to be executed through a CLI</a:t>
            </a:r>
            <a:r>
              <a:rPr lang="en-US" sz="1200" dirty="0" smtClean="0"/>
              <a:t>.</a:t>
            </a:r>
            <a:r>
              <a:rPr lang="en-US" sz="1200" dirty="0"/>
              <a:t> Refer to the Screenshot below. </a:t>
            </a:r>
            <a:endParaRPr lang="en-US" sz="1200" dirty="0" smtClean="0"/>
          </a:p>
          <a:p>
            <a:pPr algn="just">
              <a:lnSpc>
                <a:spcPct val="150000"/>
              </a:lnSpc>
            </a:pPr>
            <a:endParaRPr lang="en-US" sz="1200" dirty="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6</a:t>
            </a:fld>
            <a:endParaRPr lang="en-US" dirty="0"/>
          </a:p>
        </p:txBody>
      </p:sp>
      <p:pic>
        <p:nvPicPr>
          <p:cNvPr id="7" name="Picture 6"/>
          <p:cNvPicPr/>
          <p:nvPr/>
        </p:nvPicPr>
        <p:blipFill>
          <a:blip r:embed="rId2"/>
          <a:stretch>
            <a:fillRect/>
          </a:stretch>
        </p:blipFill>
        <p:spPr>
          <a:xfrm>
            <a:off x="626807" y="1661651"/>
            <a:ext cx="5705167" cy="3028337"/>
          </a:xfrm>
          <a:prstGeom prst="rect">
            <a:avLst/>
          </a:prstGeom>
          <a:ln>
            <a:solidFill>
              <a:schemeClr val="tx1"/>
            </a:solidFill>
          </a:ln>
        </p:spPr>
      </p:pic>
    </p:spTree>
    <p:extLst>
      <p:ext uri="{BB962C8B-B14F-4D97-AF65-F5344CB8AC3E}">
        <p14:creationId xmlns:p14="http://schemas.microsoft.com/office/powerpoint/2010/main" val="18808287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2. Use Case 1 – C# Analysis with SonarScanner for MSBuild</a:t>
            </a:r>
            <a:r>
              <a:rPr lang="en-US" sz="2000" dirty="0"/>
              <a:t/>
            </a:r>
            <a:br>
              <a:rPr lang="en-US" sz="2000" dirty="0"/>
            </a:br>
            <a:r>
              <a:rPr lang="en-US" sz="2000" dirty="0"/>
              <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04799" y="788425"/>
            <a:ext cx="8642555" cy="3906986"/>
          </a:xfrm>
          <a:ln>
            <a:noFill/>
          </a:ln>
        </p:spPr>
        <p:txBody>
          <a:bodyPr>
            <a:normAutofit/>
          </a:bodyPr>
          <a:lstStyle/>
          <a:p>
            <a:pPr algn="just">
              <a:lnSpc>
                <a:spcPct val="150000"/>
              </a:lnSpc>
            </a:pPr>
            <a:r>
              <a:rPr lang="en-US" sz="1500" b="1" u="sng" dirty="0"/>
              <a:t>Step 3</a:t>
            </a:r>
            <a:r>
              <a:rPr lang="en-US" sz="1500" b="1" u="sng" dirty="0" smtClean="0"/>
              <a:t>:</a:t>
            </a:r>
            <a:r>
              <a:rPr lang="en-US" sz="1500" dirty="0" smtClean="0"/>
              <a:t> Open a Command Line Interface to execute the commands &amp; initiate the Analysis for the Project Code. The Commands can be initiated from the Project Code Location. The following Commands need to be executed in a sequence.</a:t>
            </a:r>
          </a:p>
          <a:p>
            <a:pPr algn="just">
              <a:lnSpc>
                <a:spcPct val="150000"/>
              </a:lnSpc>
            </a:pPr>
            <a:r>
              <a:rPr lang="en-US" sz="1500" b="1" u="sng" dirty="0" smtClean="0"/>
              <a:t>Command 1 : </a:t>
            </a:r>
            <a:r>
              <a:rPr lang="en-US" sz="1500" dirty="0" smtClean="0"/>
              <a:t>Preprocessing Project Code</a:t>
            </a:r>
          </a:p>
          <a:p>
            <a:r>
              <a:rPr lang="en-US" sz="1200" b="1" i="1" dirty="0"/>
              <a:t>SonarScanner.MSBuild.exe  begin /k:".NetCalculator" /d:sonar.host.url="http://localhost:9000" /d:sonar.login="</a:t>
            </a:r>
            <a:r>
              <a:rPr lang="en-US" sz="1200" b="1" i="1" dirty="0" smtClean="0"/>
              <a:t>f142671b72dfb1a7594cb8105c00a7511a46febe“</a:t>
            </a:r>
          </a:p>
          <a:p>
            <a:endParaRPr lang="en-US" sz="1200" b="1" i="1" dirty="0"/>
          </a:p>
          <a:p>
            <a:pPr algn="just">
              <a:lnSpc>
                <a:spcPct val="150000"/>
              </a:lnSpc>
            </a:pPr>
            <a:endParaRPr lang="en-US" sz="1500" b="1" u="sng" dirty="0" smtClean="0"/>
          </a:p>
          <a:p>
            <a:pPr algn="just">
              <a:lnSpc>
                <a:spcPct val="150000"/>
              </a:lnSpc>
            </a:pPr>
            <a:endParaRPr lang="en-US" sz="1500" b="1" u="sng" dirty="0"/>
          </a:p>
          <a:p>
            <a:pPr algn="just">
              <a:lnSpc>
                <a:spcPct val="150000"/>
              </a:lnSpc>
            </a:pPr>
            <a:r>
              <a:rPr lang="en-US" sz="1500" b="1" u="sng" dirty="0" smtClean="0"/>
              <a:t>Command 2 : </a:t>
            </a:r>
            <a:r>
              <a:rPr lang="en-US" sz="1500" dirty="0" smtClean="0"/>
              <a:t>Build the Project code</a:t>
            </a:r>
          </a:p>
          <a:p>
            <a:pPr algn="just">
              <a:lnSpc>
                <a:spcPct val="150000"/>
              </a:lnSpc>
            </a:pPr>
            <a:r>
              <a:rPr lang="en-US" sz="1500" b="1" i="1" dirty="0"/>
              <a:t>MsBuild.exe /</a:t>
            </a:r>
            <a:r>
              <a:rPr lang="en-US" sz="1500" b="1" i="1" dirty="0" smtClean="0"/>
              <a:t>t:Rebuild</a:t>
            </a:r>
          </a:p>
          <a:p>
            <a:pPr algn="just">
              <a:lnSpc>
                <a:spcPct val="150000"/>
              </a:lnSpc>
            </a:pPr>
            <a:endParaRPr lang="en-US" sz="1500" dirty="0" smtClean="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7</a:t>
            </a:fld>
            <a:endParaRPr lang="en-US" dirty="0"/>
          </a:p>
        </p:txBody>
      </p:sp>
      <p:pic>
        <p:nvPicPr>
          <p:cNvPr id="13" name="Picture 12"/>
          <p:cNvPicPr/>
          <p:nvPr/>
        </p:nvPicPr>
        <p:blipFill>
          <a:blip r:embed="rId2"/>
          <a:stretch>
            <a:fillRect/>
          </a:stretch>
        </p:blipFill>
        <p:spPr>
          <a:xfrm>
            <a:off x="393290" y="2741918"/>
            <a:ext cx="5174226" cy="1189703"/>
          </a:xfrm>
          <a:prstGeom prst="rect">
            <a:avLst/>
          </a:prstGeom>
          <a:ln>
            <a:solidFill>
              <a:schemeClr val="tx1"/>
            </a:solidFill>
          </a:ln>
        </p:spPr>
      </p:pic>
    </p:spTree>
    <p:extLst>
      <p:ext uri="{BB962C8B-B14F-4D97-AF65-F5344CB8AC3E}">
        <p14:creationId xmlns:p14="http://schemas.microsoft.com/office/powerpoint/2010/main" val="3594100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2. Use Case 1 – C# Analysis with SonarScanner for MSBuild</a:t>
            </a:r>
            <a:r>
              <a:rPr lang="en-US" sz="2000" dirty="0"/>
              <a:t/>
            </a:r>
            <a:br>
              <a:rPr lang="en-US" sz="2000" dirty="0"/>
            </a:br>
            <a:r>
              <a:rPr lang="en-US" sz="2000" dirty="0"/>
              <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04799" y="788425"/>
            <a:ext cx="8642555" cy="3906986"/>
          </a:xfrm>
          <a:ln>
            <a:noFill/>
          </a:ln>
        </p:spPr>
        <p:txBody>
          <a:bodyPr>
            <a:normAutofit/>
          </a:bodyPr>
          <a:lstStyle/>
          <a:p>
            <a:pPr algn="just">
              <a:lnSpc>
                <a:spcPct val="150000"/>
              </a:lnSpc>
            </a:pPr>
            <a:endParaRPr lang="en-US" sz="1500" b="1" u="sng" dirty="0" smtClean="0"/>
          </a:p>
          <a:p>
            <a:pPr algn="just">
              <a:lnSpc>
                <a:spcPct val="150000"/>
              </a:lnSpc>
            </a:pPr>
            <a:endParaRPr lang="en-US" sz="1500" b="1" u="sng" dirty="0"/>
          </a:p>
          <a:p>
            <a:pPr algn="just">
              <a:lnSpc>
                <a:spcPct val="150000"/>
              </a:lnSpc>
            </a:pPr>
            <a:endParaRPr lang="en-US" sz="1500" b="1" u="sng" dirty="0" smtClean="0"/>
          </a:p>
          <a:p>
            <a:pPr algn="just">
              <a:lnSpc>
                <a:spcPct val="150000"/>
              </a:lnSpc>
            </a:pPr>
            <a:endParaRPr lang="en-US" sz="1500" b="1" u="sng" dirty="0"/>
          </a:p>
          <a:p>
            <a:pPr algn="just">
              <a:lnSpc>
                <a:spcPct val="150000"/>
              </a:lnSpc>
            </a:pPr>
            <a:endParaRPr lang="en-US" sz="1500" b="1" u="sng" dirty="0" smtClean="0"/>
          </a:p>
          <a:p>
            <a:pPr algn="just">
              <a:lnSpc>
                <a:spcPct val="150000"/>
              </a:lnSpc>
            </a:pPr>
            <a:r>
              <a:rPr lang="en-US" sz="1500" b="1" u="sng" dirty="0" smtClean="0"/>
              <a:t>Command 3 : </a:t>
            </a:r>
            <a:r>
              <a:rPr lang="en-US" sz="1500" dirty="0" smtClean="0"/>
              <a:t>Initiate the Analysis through the SonarScanner</a:t>
            </a:r>
            <a:endParaRPr lang="en-US" sz="1500" b="1" u="sng" dirty="0" smtClean="0"/>
          </a:p>
          <a:p>
            <a:r>
              <a:rPr lang="en-US" sz="1500" b="1" i="1" dirty="0"/>
              <a:t>SonarScanner.MSBuild.exe end /d:sonar.login="f142671b72dfb1a7594cb8105c00a7511a46febe"</a:t>
            </a:r>
            <a:endParaRPr lang="en-US" sz="1500" dirty="0" smtClean="0"/>
          </a:p>
          <a:p>
            <a:pPr algn="just">
              <a:lnSpc>
                <a:spcPct val="150000"/>
              </a:lnSpc>
            </a:pPr>
            <a:endParaRPr lang="en-US" sz="1500" dirty="0" smtClean="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8</a:t>
            </a:fld>
            <a:endParaRPr lang="en-US" dirty="0"/>
          </a:p>
        </p:txBody>
      </p:sp>
      <p:pic>
        <p:nvPicPr>
          <p:cNvPr id="7" name="Picture 6"/>
          <p:cNvPicPr/>
          <p:nvPr/>
        </p:nvPicPr>
        <p:blipFill>
          <a:blip r:embed="rId2"/>
          <a:stretch>
            <a:fillRect/>
          </a:stretch>
        </p:blipFill>
        <p:spPr>
          <a:xfrm>
            <a:off x="384048" y="788425"/>
            <a:ext cx="5943600" cy="949325"/>
          </a:xfrm>
          <a:prstGeom prst="rect">
            <a:avLst/>
          </a:prstGeom>
          <a:ln>
            <a:solidFill>
              <a:schemeClr val="tx1"/>
            </a:solidFill>
          </a:ln>
        </p:spPr>
      </p:pic>
      <p:pic>
        <p:nvPicPr>
          <p:cNvPr id="8" name="Picture 7"/>
          <p:cNvPicPr/>
          <p:nvPr/>
        </p:nvPicPr>
        <p:blipFill>
          <a:blip r:embed="rId3"/>
          <a:stretch>
            <a:fillRect/>
          </a:stretch>
        </p:blipFill>
        <p:spPr>
          <a:xfrm>
            <a:off x="384048" y="1950073"/>
            <a:ext cx="5943600" cy="791845"/>
          </a:xfrm>
          <a:prstGeom prst="rect">
            <a:avLst/>
          </a:prstGeom>
          <a:ln>
            <a:solidFill>
              <a:schemeClr val="tx1"/>
            </a:solidFill>
          </a:ln>
        </p:spPr>
      </p:pic>
      <p:pic>
        <p:nvPicPr>
          <p:cNvPr id="9" name="Picture 8"/>
          <p:cNvPicPr/>
          <p:nvPr/>
        </p:nvPicPr>
        <p:blipFill>
          <a:blip r:embed="rId4"/>
          <a:stretch>
            <a:fillRect/>
          </a:stretch>
        </p:blipFill>
        <p:spPr>
          <a:xfrm>
            <a:off x="384048" y="3691243"/>
            <a:ext cx="5943600" cy="871855"/>
          </a:xfrm>
          <a:prstGeom prst="rect">
            <a:avLst/>
          </a:prstGeom>
          <a:ln>
            <a:solidFill>
              <a:schemeClr val="tx1"/>
            </a:solidFill>
          </a:ln>
        </p:spPr>
      </p:pic>
    </p:spTree>
    <p:extLst>
      <p:ext uri="{BB962C8B-B14F-4D97-AF65-F5344CB8AC3E}">
        <p14:creationId xmlns:p14="http://schemas.microsoft.com/office/powerpoint/2010/main" val="36471229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dirty="0"/>
              <a:t>2. Use Case 1 – C# Analysis with SonarScanner for MSBuild</a:t>
            </a:r>
            <a:r>
              <a:rPr lang="en-US" sz="2000" dirty="0"/>
              <a:t/>
            </a:r>
            <a:br>
              <a:rPr lang="en-US" sz="2000" dirty="0"/>
            </a:br>
            <a:r>
              <a:rPr lang="en-US" sz="2000" dirty="0"/>
              <a:t/>
            </a:r>
            <a:br>
              <a:rPr lang="en-US" sz="2000" dirty="0"/>
            </a:br>
            <a:r>
              <a:rPr lang="en-US" dirty="0"/>
              <a:t/>
            </a:r>
            <a:br>
              <a:rPr lang="en-US" dirty="0"/>
            </a:br>
            <a:r>
              <a:rPr lang="en-US" dirty="0"/>
              <a:t/>
            </a:r>
            <a:br>
              <a:rPr lang="en-US" dirty="0"/>
            </a:br>
            <a:endParaRPr lang="en-US" dirty="0"/>
          </a:p>
        </p:txBody>
      </p:sp>
      <p:sp>
        <p:nvSpPr>
          <p:cNvPr id="6" name="Content Placeholder 5"/>
          <p:cNvSpPr>
            <a:spLocks noGrp="1"/>
          </p:cNvSpPr>
          <p:nvPr>
            <p:ph sz="quarter" idx="13"/>
          </p:nvPr>
        </p:nvSpPr>
        <p:spPr>
          <a:xfrm>
            <a:off x="304799" y="550606"/>
            <a:ext cx="8642555" cy="4144805"/>
          </a:xfrm>
          <a:ln>
            <a:noFill/>
          </a:ln>
        </p:spPr>
        <p:txBody>
          <a:bodyPr>
            <a:normAutofit/>
          </a:bodyPr>
          <a:lstStyle/>
          <a:p>
            <a:pPr algn="just">
              <a:lnSpc>
                <a:spcPct val="150000"/>
              </a:lnSpc>
            </a:pPr>
            <a:r>
              <a:rPr lang="en-US" sz="1500" b="1" u="sng" dirty="0" smtClean="0"/>
              <a:t>Step 4 : </a:t>
            </a:r>
            <a:r>
              <a:rPr lang="en-US" sz="1500" dirty="0" smtClean="0"/>
              <a:t>Once SonarScanner analysis is successful, login to the Dashboard to view the Results as shown in the below screenshots.</a:t>
            </a:r>
          </a:p>
          <a:p>
            <a:pPr algn="just">
              <a:lnSpc>
                <a:spcPct val="150000"/>
              </a:lnSpc>
            </a:pPr>
            <a:endParaRPr lang="en-US" sz="1500" b="1" u="sng" dirty="0"/>
          </a:p>
          <a:p>
            <a:pPr algn="just">
              <a:lnSpc>
                <a:spcPct val="150000"/>
              </a:lnSpc>
            </a:pPr>
            <a:endParaRPr lang="en-US" sz="1500" b="1" u="sng" dirty="0" smtClean="0"/>
          </a:p>
          <a:p>
            <a:pPr algn="just">
              <a:lnSpc>
                <a:spcPct val="150000"/>
              </a:lnSpc>
            </a:pPr>
            <a:endParaRPr lang="en-US" sz="1500" b="1" u="sng" dirty="0"/>
          </a:p>
          <a:p>
            <a:pPr algn="just">
              <a:lnSpc>
                <a:spcPct val="150000"/>
              </a:lnSpc>
            </a:pPr>
            <a:r>
              <a:rPr lang="en-US" sz="1500" dirty="0" smtClean="0"/>
              <a:t>Same Steps to be repeated for VB.NET Code, to Complete the Analysis Successfully.</a:t>
            </a:r>
          </a:p>
          <a:p>
            <a:pPr algn="just">
              <a:lnSpc>
                <a:spcPct val="150000"/>
              </a:lnSpc>
            </a:pPr>
            <a:endParaRPr lang="en-US" sz="1500" b="1" u="sng" dirty="0" smtClean="0"/>
          </a:p>
          <a:p>
            <a:pPr algn="just">
              <a:lnSpc>
                <a:spcPct val="150000"/>
              </a:lnSpc>
            </a:pPr>
            <a:endParaRPr lang="en-US" sz="1500" dirty="0" smtClean="0"/>
          </a:p>
        </p:txBody>
      </p:sp>
      <p:sp>
        <p:nvSpPr>
          <p:cNvPr id="3" name="Footer Placeholder 2"/>
          <p:cNvSpPr>
            <a:spLocks noGrp="1"/>
          </p:cNvSpPr>
          <p:nvPr>
            <p:ph type="ftr" sz="quarter" idx="3"/>
          </p:nvPr>
        </p:nvSpPr>
        <p:spPr/>
        <p:txBody>
          <a:bodyPr/>
          <a:lstStyle/>
          <a:p>
            <a:r>
              <a:rPr lang="en-US" dirty="0" smtClean="0"/>
              <a:t>© 2020 Cognizant</a:t>
            </a:r>
            <a:endParaRPr lang="en-US" dirty="0"/>
          </a:p>
        </p:txBody>
      </p:sp>
      <p:sp>
        <p:nvSpPr>
          <p:cNvPr id="4" name="Slide Number Placeholder 3"/>
          <p:cNvSpPr>
            <a:spLocks noGrp="1"/>
          </p:cNvSpPr>
          <p:nvPr>
            <p:ph type="sldNum" sz="quarter" idx="4"/>
          </p:nvPr>
        </p:nvSpPr>
        <p:spPr/>
        <p:txBody>
          <a:bodyPr/>
          <a:lstStyle/>
          <a:p>
            <a:fld id="{2EFEF571-C9B4-4D92-A7F7-315B894862A8}"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304798" y="1295653"/>
            <a:ext cx="6429375" cy="1190625"/>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6738935" y="1504180"/>
            <a:ext cx="2095500" cy="806400"/>
          </a:xfrm>
          <a:prstGeom prst="rect">
            <a:avLst/>
          </a:prstGeom>
          <a:ln>
            <a:solidFill>
              <a:schemeClr val="tx1"/>
            </a:solidFill>
          </a:ln>
        </p:spPr>
      </p:pic>
      <p:pic>
        <p:nvPicPr>
          <p:cNvPr id="12" name="Picture 11"/>
          <p:cNvPicPr>
            <a:picLocks noChangeAspect="1"/>
          </p:cNvPicPr>
          <p:nvPr/>
        </p:nvPicPr>
        <p:blipFill>
          <a:blip r:embed="rId4"/>
          <a:stretch>
            <a:fillRect/>
          </a:stretch>
        </p:blipFill>
        <p:spPr>
          <a:xfrm>
            <a:off x="304798" y="3222036"/>
            <a:ext cx="6429375" cy="1366789"/>
          </a:xfrm>
          <a:prstGeom prst="rect">
            <a:avLst/>
          </a:prstGeom>
          <a:ln>
            <a:solidFill>
              <a:schemeClr val="tx1"/>
            </a:solidFill>
          </a:ln>
        </p:spPr>
      </p:pic>
      <p:pic>
        <p:nvPicPr>
          <p:cNvPr id="13" name="Picture 12"/>
          <p:cNvPicPr>
            <a:picLocks noChangeAspect="1"/>
          </p:cNvPicPr>
          <p:nvPr/>
        </p:nvPicPr>
        <p:blipFill>
          <a:blip r:embed="rId5"/>
          <a:stretch>
            <a:fillRect/>
          </a:stretch>
        </p:blipFill>
        <p:spPr>
          <a:xfrm>
            <a:off x="6734173" y="3482714"/>
            <a:ext cx="2180352" cy="725491"/>
          </a:xfrm>
          <a:prstGeom prst="rect">
            <a:avLst/>
          </a:prstGeom>
          <a:ln>
            <a:solidFill>
              <a:schemeClr val="tx1"/>
            </a:solidFill>
          </a:ln>
        </p:spPr>
      </p:pic>
    </p:spTree>
    <p:extLst>
      <p:ext uri="{BB962C8B-B14F-4D97-AF65-F5344CB8AC3E}">
        <p14:creationId xmlns:p14="http://schemas.microsoft.com/office/powerpoint/2010/main" val="3515654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riticality xmlns="3a98b63c-e4b6-4949-b066-c7278696d2a3">C3</Criticality>
    <TaxCatchAll xmlns="3a98b63c-e4b6-4949-b066-c7278696d2a3">
      <Value>14</Value>
    </TaxCatchAll>
    <IsCertified xmlns="3a98b63c-e4b6-4949-b066-c7278696d2a3">No</IsCertified>
    <Approved_x0020_Date xmlns="3a98b63c-e4b6-4949-b066-c7278696d2a3">2020-03-03T09:21:19+00:00</Approved_x0020_Date>
    <If_x0020_this_x0020_document_x0020_is_x0020_leaked_x002f_lost_x002c__x0020_could_x0020_there_x0020_be_x0020_loss_x0020_of_x0020_Cognizant_x0020_Trade_x0020_Secret_x0020__x002f__x0020_Patent_x0020_Protection_x003f_ xmlns="3a98b63c-e4b6-4949-b066-c7278696d2a3">Little or No Chance</If_x0020_this_x0020_document_x0020_is_x0020_leaked_x002f_lost_x002c__x0020_could_x0020_there_x0020_be_x0020_loss_x0020_of_x0020_Cognizant_x0020_Trade_x0020_Secret_x0020__x002f__x0020_Patent_x0020_Protection_x003f_>
    <Terms_x0020__x0026__x0020_Conditions xmlns="3a98b63c-e4b6-4949-b066-c7278696d2a3">
      <Value>I hereby confirm that this document does not contain any Cognizant/Customer confidential content and has been shared only with the appropriate audience.</Value>
    </Terms_x0020__x0026__x0020_Conditions>
    <Approved_x0020_By xmlns="3a98b63c-e4b6-4949-b066-c7278696d2a3">
      <UserInfo>
        <DisplayName>Mohan, Vijay (Cognizant)</DisplayName>
        <AccountId>276</AccountId>
        <AccountType/>
      </UserInfo>
    </Approved_x0020_By>
    <Approvers xmlns="3a98b63c-e4b6-4949-b066-c7278696d2a3">DE_Approvers</Approvers>
    <Rejected_x0020_Date xmlns="3a98b63c-e4b6-4949-b066-c7278696d2a3" xsi:nil="true"/>
    <ArchivalDate xmlns="8eee6e3a-f15c-45a4-a98e-64b2de71ed30" xsi:nil="true"/>
    <Leadership xmlns="3a98b63c-e4b6-4949-b066-c7278696d2a3">DE_Leadership</Leadership>
    <Last_x0020_Updated_x0020_By xmlns="3a98b63c-e4b6-4949-b066-c7278696d2a3">
      <UserInfo>
        <DisplayName>Sabapathi, Anitha (Cognizant)</DisplayName>
        <AccountId>30049</AccountId>
        <AccountType/>
      </UserInfo>
    </Last_x0020_Updated_x0020_By>
    <oe5c027bed2042d28c368accc2fa4ca6 xmlns="3a98b63c-e4b6-4949-b066-c7278696d2a3">
      <Terms xmlns="http://schemas.microsoft.com/office/infopath/2007/PartnerControls"/>
    </oe5c027bed2042d28c368accc2fa4ca6>
    <Description_x0020_Of_x0020_The_x0020_Asset xmlns="3a98b63c-e4b6-4949-b066-c7278696d2a3">2020 PowerPoint Template </Description_x0020_Of_x0020_The_x0020_Asset>
    <Average_x0020_Criticality_x0020_Score xmlns="3a98b63c-e4b6-4949-b066-c7278696d2a3">0</Average_x0020_Criticality_x0020_Score>
    <Contributors xmlns="3a98b63c-e4b6-4949-b066-c7278696d2a3">DE_Contributors</Contributors>
    <Developers xmlns="3a98b63c-e4b6-4949-b066-c7278696d2a3">DE_Developers</Developers>
    <Will_x0020_our_x0020_competitors_x0020_be_x0020_interested_x0020_in_x0020_acquiring_x0020_the_x0020_information_x0020_shared_x0020_in_x0020_this_x0020_document_x003f_ xmlns="3a98b63c-e4b6-4949-b066-c7278696d2a3">Little or No Chance</Will_x0020_our_x0020_competitors_x0020_be_x0020_interested_x0020_in_x0020_acquiring_x0020_the_x0020_information_x0020_shared_x0020_in_x0020_this_x0020_document_x003f_>
    <ELC_x0020_Phase xmlns="3a98b63c-e4b6-4949-b066-c7278696d2a3">Delivery</ELC_x0020_Phase>
    <Restriction xmlns="3a98b63c-e4b6-4949-b066-c7278696d2a3">Shared with Enterprise</Restriction>
    <Users xmlns="3a98b63c-e4b6-4949-b066-c7278696d2a3">DE_Users</Users>
    <Source_x0020_Name xmlns="3a98b63c-e4b6-4949-b066-c7278696d2a3">DE</Source_x0020_Name>
    <If_x0020_this_x0020_document_x0020_is_x0020_leaked_x002f_lost_x002c__x0020_could_x0020_there_x0020_be_x0020_loss_x0020_of_x0020_sales_x0020_or_x0020_customer_x0020_confidence_x003f_ xmlns="3a98b63c-e4b6-4949-b066-c7278696d2a3">Little or No Chance</If_x0020_this_x0020_document_x0020_is_x0020_leaked_x002f_lost_x002c__x0020_could_x0020_there_x0020_be_x0020_loss_x0020_of_x0020_sales_x0020_or_x0020_customer_x0020_confidence_x003f_>
    <a5dea8e4894849ecb670363feb574b5c xmlns="3a98b63c-e4b6-4949-b066-c7278696d2a3">
      <Terms xmlns="http://schemas.microsoft.com/office/infopath/2007/PartnerControls"/>
    </a5dea8e4894849ecb670363feb574b5c>
    <Asset_x0020_Owner xmlns="3a98b63c-e4b6-4949-b066-c7278696d2a3">
      <UserInfo>
        <DisplayName>i:0#.w|cts\583359</DisplayName>
        <AccountId>30049</AccountId>
        <AccountType/>
      </UserInfo>
    </Asset_x0020_Owner>
    <Champions xmlns="3a98b63c-e4b6-4949-b066-c7278696d2a3">DE_Champions</Champions>
    <jb3c803b1b7d46f6b151d79f964b244d xmlns="3a98b63c-e4b6-4949-b066-c7278696d2a3">
      <Terms xmlns="http://schemas.microsoft.com/office/infopath/2007/PartnerControls"/>
    </jb3c803b1b7d46f6b151d79f964b244d>
    <jf6c112928f14c30a6627f64d536a738 xmlns="3a98b63c-e4b6-4949-b066-c7278696d2a3">
      <Terms xmlns="http://schemas.microsoft.com/office/infopath/2007/PartnerControls">
        <TermInfo xmlns="http://schemas.microsoft.com/office/infopath/2007/PartnerControls">
          <TermName xmlns="http://schemas.microsoft.com/office/infopath/2007/PartnerControls">DE</TermName>
          <TermId xmlns="http://schemas.microsoft.com/office/infopath/2007/PartnerControls">fe4b05a8-bea3-4973-a9cb-254853996c0a</TermId>
        </TermInfo>
      </Terms>
    </jf6c112928f14c30a6627f64d536a738>
    <Confidentiality xmlns="3a98b63c-e4b6-4949-b066-c7278696d2a3">Cognizant Confidential</Confidentiality>
    <LessonsLearntlinkUrl xmlns="3a98b63c-e4b6-4949-b066-c7278696d2a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emo Video" ma:contentTypeID="0x010100AAA3B9D1DB18404993EC050D414F68F800282D84F06CD65C40ACDD84C977B9968B" ma:contentTypeVersion="19" ma:contentTypeDescription="" ma:contentTypeScope="" ma:versionID="4f2ad0a98be17151ed3b67c4a21aabc1">
  <xsd:schema xmlns:xsd="http://www.w3.org/2001/XMLSchema" xmlns:xs="http://www.w3.org/2001/XMLSchema" xmlns:p="http://schemas.microsoft.com/office/2006/metadata/properties" xmlns:ns1="http://schemas.microsoft.com/sharepoint/v3" xmlns:ns2="3a98b63c-e4b6-4949-b066-c7278696d2a3" xmlns:ns3="8eee6e3a-f15c-45a4-a98e-64b2de71ed30" targetNamespace="http://schemas.microsoft.com/office/2006/metadata/properties" ma:root="true" ma:fieldsID="52c94421ba3c3cc65ff41308b8293474" ns1:_="" ns2:_="" ns3:_="">
    <xsd:import namespace="http://schemas.microsoft.com/sharepoint/v3"/>
    <xsd:import namespace="3a98b63c-e4b6-4949-b066-c7278696d2a3"/>
    <xsd:import namespace="8eee6e3a-f15c-45a4-a98e-64b2de71ed30"/>
    <xsd:element name="properties">
      <xsd:complexType>
        <xsd:sequence>
          <xsd:element name="documentManagement">
            <xsd:complexType>
              <xsd:all>
                <xsd:element ref="ns2:Asset_x0020_Owner"/>
                <xsd:element ref="ns2:Description_x0020_Of_x0020_The_x0020_Asset" minOccurs="0"/>
                <xsd:element ref="ns2:Confidentiality"/>
                <xsd:element ref="ns2:Restriction"/>
                <xsd:element ref="ns2:ELC_x0020_Phase"/>
                <xsd:element ref="ns2:IsCertified" minOccurs="0"/>
                <xsd:element ref="ns2:If_x0020_this_x0020_document_x0020_is_x0020_leaked_x002f_lost_x002c__x0020_could_x0020_there_x0020_be_x0020_loss_x0020_of_x0020_Cognizant_x0020_Trade_x0020_Secret_x0020__x002f__x0020_Patent_x0020_Protection_x003f_"/>
                <xsd:element ref="ns2:If_x0020_this_x0020_document_x0020_is_x0020_leaked_x002f_lost_x002c__x0020_could_x0020_there_x0020_be_x0020_loss_x0020_of_x0020_sales_x0020_or_x0020_customer_x0020_confidence_x003f_"/>
                <xsd:element ref="ns2:Will_x0020_our_x0020_competitors_x0020_be_x0020_interested_x0020_in_x0020_acquiring_x0020_the_x0020_information_x0020_shared_x0020_in_x0020_this_x0020_document_x003f_"/>
                <xsd:element ref="ns2:Terms_x0020__x0026__x0020_Conditions" minOccurs="0"/>
                <xsd:element ref="ns2:Approved_x0020_By" minOccurs="0"/>
                <xsd:element ref="ns2:Approved_x0020_Date" minOccurs="0"/>
                <xsd:element ref="ns2:Approvers" minOccurs="0"/>
                <xsd:element ref="ns2:Average_x0020_Criticality_x0020_Score" minOccurs="0"/>
                <xsd:element ref="ns2:Champions" minOccurs="0"/>
                <xsd:element ref="ns2:Contributors" minOccurs="0"/>
                <xsd:element ref="ns2:Criticality" minOccurs="0"/>
                <xsd:element ref="ns2:Developers" minOccurs="0"/>
                <xsd:element ref="ns2:Leadership" minOccurs="0"/>
                <xsd:element ref="ns2:Users" minOccurs="0"/>
                <xsd:element ref="ns2:Source_x0020_Name" minOccurs="0"/>
                <xsd:element ref="ns2:Last_x0020_Updated_x0020_By" minOccurs="0"/>
                <xsd:element ref="ns2:Rejected_x0020_Date" minOccurs="0"/>
                <xsd:element ref="ns2:TaxCatchAllLabel" minOccurs="0"/>
                <xsd:element ref="ns2:a5dea8e4894849ecb670363feb574b5c" minOccurs="0"/>
                <xsd:element ref="ns2:jb3c803b1b7d46f6b151d79f964b244d" minOccurs="0"/>
                <xsd:element ref="ns2:jf6c112928f14c30a6627f64d536a738" minOccurs="0"/>
                <xsd:element ref="ns2:TaxCatchAll" minOccurs="0"/>
                <xsd:element ref="ns3:ArchivalDate" minOccurs="0"/>
                <xsd:element ref="ns2:oe5c027bed2042d28c368accc2fa4ca6" minOccurs="0"/>
                <xsd:element ref="ns1:_dlc_ExpireDateSaved" minOccurs="0"/>
                <xsd:element ref="ns1:_dlc_ExpireDate" minOccurs="0"/>
                <xsd:element ref="ns1:_dlc_Exempt" minOccurs="0"/>
                <xsd:element ref="ns2:LessonsLearntlink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46" nillable="true" ma:displayName="Original Expiration Date" ma:hidden="true" ma:internalName="_dlc_ExpireDateSaved" ma:readOnly="true">
      <xsd:simpleType>
        <xsd:restriction base="dms:DateTime"/>
      </xsd:simpleType>
    </xsd:element>
    <xsd:element name="_dlc_ExpireDate" ma:index="47" nillable="true" ma:displayName="Expiration Date" ma:description="" ma:hidden="true" ma:indexed="true" ma:internalName="_dlc_ExpireDate" ma:readOnly="true">
      <xsd:simpleType>
        <xsd:restriction base="dms:DateTime"/>
      </xsd:simpleType>
    </xsd:element>
    <xsd:element name="_dlc_Exempt" ma:index="48"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98b63c-e4b6-4949-b066-c7278696d2a3" elementFormDefault="qualified">
    <xsd:import namespace="http://schemas.microsoft.com/office/2006/documentManagement/types"/>
    <xsd:import namespace="http://schemas.microsoft.com/office/infopath/2007/PartnerControls"/>
    <xsd:element name="Asset_x0020_Owner" ma:index="2" ma:displayName="Asset Owner" ma:list="UserInfo" ma:SearchPeopleOnly="false" ma:SharePointGroup="0" ma:internalName="Asset_x0020_Own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escription_x0020_Of_x0020_The_x0020_Asset" ma:index="3" nillable="true" ma:displayName="Description Of The Asset" ma:internalName="Description_x0020_Of_x0020_The_x0020_Asset">
      <xsd:simpleType>
        <xsd:restriction base="dms:Note">
          <xsd:maxLength value="255"/>
        </xsd:restriction>
      </xsd:simpleType>
    </xsd:element>
    <xsd:element name="Confidentiality" ma:index="4" ma:displayName="Confidentiality" ma:default="Cognizant Confidential" ma:format="Dropdown" ma:internalName="Confidentiality">
      <xsd:simpleType>
        <xsd:restriction base="dms:Choice">
          <xsd:enumeration value="Cognizant Confidential"/>
          <xsd:enumeration value="Available for Distribution"/>
        </xsd:restriction>
      </xsd:simpleType>
    </xsd:element>
    <xsd:element name="Restriction" ma:index="5" ma:displayName="Restriction" ma:default="Shared with Enterprise" ma:description="DE Restricted – for documents that are specific to DE Team and can be viewed only by the DE Team.&#10;Shared with Enterprise -for documents that can be viewed by all Cognizant associates." ma:format="Dropdown" ma:internalName="Restriction">
      <xsd:simpleType>
        <xsd:restriction base="dms:Choice">
          <xsd:enumeration value="DE Restricted"/>
          <xsd:enumeration value="Shared with Enterprise"/>
        </xsd:restriction>
      </xsd:simpleType>
    </xsd:element>
    <xsd:element name="ELC_x0020_Phase" ma:index="6" ma:displayName="ELC Phase" ma:default="Pursuit" ma:format="Dropdown" ma:internalName="ELC_x0020_Phase">
      <xsd:simpleType>
        <xsd:restriction base="dms:Choice">
          <xsd:enumeration value="Pursuit"/>
          <xsd:enumeration value="Delivery"/>
        </xsd:restriction>
      </xsd:simpleType>
    </xsd:element>
    <xsd:element name="IsCertified" ma:index="11" nillable="true" ma:displayName="IsCertified" ma:default="No" ma:description="To be updated by the KM Champions and BU Leadership" ma:format="Dropdown" ma:internalName="IsCertified">
      <xsd:simpleType>
        <xsd:restriction base="dms:Choice">
          <xsd:enumeration value="No"/>
          <xsd:enumeration value="Yes"/>
        </xsd:restriction>
      </xsd:simpleType>
    </xsd:element>
    <xsd:element name="If_x0020_this_x0020_document_x0020_is_x0020_leaked_x002f_lost_x002c__x0020_could_x0020_there_x0020_be_x0020_loss_x0020_of_x0020_Cognizant_x0020_Trade_x0020_Secret_x0020__x002f__x0020_Patent_x0020_Protection_x003f_" ma:index="12" ma:displayName="If this document is leaked/lost, could there be loss of Cognizant Trade Secret / Patent Protection?" ma:default="Little or No Chance" ma:format="Dropdown" ma:internalName="If_x0020_this_x0020_document_x0020_is_x0020_leaked_x002F_lost_x002C__x0020_could_x0020_there_x0020_be_x0020_loss_x0020_of_x0020_Cognizant_x0020_Trade_x0020_Secret_x0020__x002F__x0020_Patent_x0020_Protection_x003F_">
      <xsd:simpleType>
        <xsd:restriction base="dms:Choice">
          <xsd:enumeration value="Little or No Chance"/>
          <xsd:enumeration value="Some Chance"/>
          <xsd:enumeration value="Good Chance"/>
          <xsd:enumeration value="Definite Chance"/>
        </xsd:restriction>
      </xsd:simpleType>
    </xsd:element>
    <xsd:element name="If_x0020_this_x0020_document_x0020_is_x0020_leaked_x002f_lost_x002c__x0020_could_x0020_there_x0020_be_x0020_loss_x0020_of_x0020_sales_x0020_or_x0020_customer_x0020_confidence_x003f_" ma:index="13" ma:displayName="If this document is leaked/lost, could there be loss of sales or customer confidence?" ma:default="Little or No Chance" ma:format="Dropdown" ma:internalName="If_x0020_this_x0020_document_x0020_is_x0020_leaked_x002F_lost_x002C__x0020_could_x0020_there_x0020_be_x0020_loss_x0020_of_x0020_sales_x0020_or_x0020_customer_x0020_confidence_x003F_">
      <xsd:simpleType>
        <xsd:restriction base="dms:Choice">
          <xsd:enumeration value="Little or No Chance"/>
          <xsd:enumeration value="Some Chance"/>
          <xsd:enumeration value="Good Chance"/>
          <xsd:enumeration value="Definite Chance"/>
        </xsd:restriction>
      </xsd:simpleType>
    </xsd:element>
    <xsd:element name="Will_x0020_our_x0020_competitors_x0020_be_x0020_interested_x0020_in_x0020_acquiring_x0020_the_x0020_information_x0020_shared_x0020_in_x0020_this_x0020_document_x003f_" ma:index="14" ma:displayName="Will our competitors be interested in acquiring the information shared in this document?" ma:default="Little or No Chance" ma:format="Dropdown" ma:internalName="Will_x0020_our_x0020_competitors_x0020_be_x0020_interested_x0020_in_x0020_acquiring_x0020_the_x0020_information_x0020_shared_x0020_in_x0020_this_x0020_document_x003F_">
      <xsd:simpleType>
        <xsd:restriction base="dms:Choice">
          <xsd:enumeration value="Little or No Chance"/>
          <xsd:enumeration value="Some Chance"/>
          <xsd:enumeration value="Good Chance"/>
          <xsd:enumeration value="Definite Chance"/>
        </xsd:restriction>
      </xsd:simpleType>
    </xsd:element>
    <xsd:element name="Terms_x0020__x0026__x0020_Conditions" ma:index="15" nillable="true" ma:displayName="Terms &amp; Conditions" ma:internalName="Terms_x0020__x0026__x0020_Conditions" ma:requiredMultiChoice="true">
      <xsd:complexType>
        <xsd:complexContent>
          <xsd:extension base="dms:MultiChoice">
            <xsd:sequence>
              <xsd:element name="Value" maxOccurs="unbounded" minOccurs="0" nillable="true">
                <xsd:simpleType>
                  <xsd:restriction base="dms:Choice">
                    <xsd:enumeration value="I hereby confirm that this document does not contain any Cognizant/Customer confidential content and has been shared only with the appropriate audience."/>
                  </xsd:restriction>
                </xsd:simpleType>
              </xsd:element>
            </xsd:sequence>
          </xsd:extension>
        </xsd:complexContent>
      </xsd:complexType>
    </xsd:element>
    <xsd:element name="Approved_x0020_By" ma:index="16" nillable="true" ma:displayName="Approved By" ma:list="UserInfo" ma:SearchPeopleOnly="false" ma:SharePointGroup="0" ma:internalName="Approved_x0020_By"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pproved_x0020_Date" ma:index="17" nillable="true" ma:displayName="Approved Date" ma:format="DateTime" ma:internalName="Approved_x0020_Date">
      <xsd:simpleType>
        <xsd:restriction base="dms:DateTime"/>
      </xsd:simpleType>
    </xsd:element>
    <xsd:element name="Approvers" ma:index="18" nillable="true" ma:displayName="Approvers" ma:internalName="Approvers">
      <xsd:simpleType>
        <xsd:restriction base="dms:Text">
          <xsd:maxLength value="255"/>
        </xsd:restriction>
      </xsd:simpleType>
    </xsd:element>
    <xsd:element name="Average_x0020_Criticality_x0020_Score" ma:index="19" nillable="true" ma:displayName="Average Criticality Score" ma:decimals="2" ma:internalName="Average_x0020_Criticality_x0020_Score">
      <xsd:simpleType>
        <xsd:restriction base="dms:Number"/>
      </xsd:simpleType>
    </xsd:element>
    <xsd:element name="Champions" ma:index="20" nillable="true" ma:displayName="Champions" ma:internalName="Champions">
      <xsd:simpleType>
        <xsd:restriction base="dms:Text">
          <xsd:maxLength value="255"/>
        </xsd:restriction>
      </xsd:simpleType>
    </xsd:element>
    <xsd:element name="Contributors" ma:index="21" nillable="true" ma:displayName="Contributors" ma:internalName="Contributors">
      <xsd:simpleType>
        <xsd:restriction base="dms:Text">
          <xsd:maxLength value="255"/>
        </xsd:restriction>
      </xsd:simpleType>
    </xsd:element>
    <xsd:element name="Criticality" ma:index="22" nillable="true" ma:displayName="Criticality" ma:format="Dropdown" ma:internalName="Criticality">
      <xsd:simpleType>
        <xsd:restriction base="dms:Choice">
          <xsd:enumeration value="C1"/>
          <xsd:enumeration value="C2"/>
          <xsd:enumeration value="C3"/>
          <xsd:enumeration value="C4"/>
        </xsd:restriction>
      </xsd:simpleType>
    </xsd:element>
    <xsd:element name="Developers" ma:index="23" nillable="true" ma:displayName="Developers" ma:internalName="Developers">
      <xsd:simpleType>
        <xsd:restriction base="dms:Text">
          <xsd:maxLength value="255"/>
        </xsd:restriction>
      </xsd:simpleType>
    </xsd:element>
    <xsd:element name="Leadership" ma:index="24" nillable="true" ma:displayName="Leadership" ma:internalName="Leadership">
      <xsd:simpleType>
        <xsd:restriction base="dms:Text">
          <xsd:maxLength value="255"/>
        </xsd:restriction>
      </xsd:simpleType>
    </xsd:element>
    <xsd:element name="Users" ma:index="25" nillable="true" ma:displayName="Users" ma:internalName="Users">
      <xsd:simpleType>
        <xsd:restriction base="dms:Text">
          <xsd:maxLength value="255"/>
        </xsd:restriction>
      </xsd:simpleType>
    </xsd:element>
    <xsd:element name="Source_x0020_Name" ma:index="26" nillable="true" ma:displayName="Source Name" ma:internalName="Source_x0020_Name">
      <xsd:simpleType>
        <xsd:restriction base="dms:Text">
          <xsd:maxLength value="255"/>
        </xsd:restriction>
      </xsd:simpleType>
    </xsd:element>
    <xsd:element name="Last_x0020_Updated_x0020_By" ma:index="32" nillable="true" ma:displayName="Last Updated By" ma:list="UserInfo" ma:SearchPeopleOnly="false" ma:SharePointGroup="0" ma:internalName="Last_x0020_Updated_x0020_By"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jected_x0020_Date" ma:index="33" nillable="true" ma:displayName="Rejected Date" ma:format="DateTime" ma:internalName="Rejected_x0020_Date">
      <xsd:simpleType>
        <xsd:restriction base="dms:DateTime"/>
      </xsd:simpleType>
    </xsd:element>
    <xsd:element name="TaxCatchAllLabel" ma:index="34" nillable="true" ma:displayName="Taxonomy Catch All Column1" ma:hidden="true" ma:list="{3a54751c-40fd-4efe-aae9-51a0e0082dac}" ma:internalName="TaxCatchAllLabel" ma:readOnly="true" ma:showField="CatchAllDataLabel" ma:web="3a98b63c-e4b6-4949-b066-c7278696d2a3">
      <xsd:complexType>
        <xsd:complexContent>
          <xsd:extension base="dms:MultiChoiceLookup">
            <xsd:sequence>
              <xsd:element name="Value" type="dms:Lookup" maxOccurs="unbounded" minOccurs="0" nillable="true"/>
            </xsd:sequence>
          </xsd:extension>
        </xsd:complexContent>
      </xsd:complexType>
    </xsd:element>
    <xsd:element name="a5dea8e4894849ecb670363feb574b5c" ma:index="35" nillable="true" ma:taxonomy="true" ma:internalName="a5dea8e4894849ecb670363feb574b5c" ma:taxonomyFieldName="Initiative_x002F_Charter" ma:displayName="Initiative/Charter" ma:default="" ma:fieldId="{a5dea8e4-8948-49ec-b670-363feb574b5c}" ma:taxonomyMulti="true" ma:sspId="da2a8d6e-eaef-4067-bfde-2a78757b0a8e" ma:termSetId="656f4df8-f00f-4873-a99e-062d84052ad1" ma:anchorId="00000000-0000-0000-0000-000000000000" ma:open="false" ma:isKeyword="false">
      <xsd:complexType>
        <xsd:sequence>
          <xsd:element ref="pc:Terms" minOccurs="0" maxOccurs="1"/>
        </xsd:sequence>
      </xsd:complexType>
    </xsd:element>
    <xsd:element name="jb3c803b1b7d46f6b151d79f964b244d" ma:index="37" nillable="true" ma:taxonomy="true" ma:internalName="jb3c803b1b7d46f6b151d79f964b244d" ma:taxonomyFieldName="BU_x0020_or_x0020_Practice" ma:displayName="BU or Practice" ma:default="" ma:fieldId="{3b3c803b-1b7d-46f6-b151-d79f964b244d}" ma:taxonomyMulti="true" ma:sspId="da2a8d6e-eaef-4067-bfde-2a78757b0a8e" ma:termSetId="6620a2eb-6647-4854-9b86-6ff7be128d1f" ma:anchorId="00000000-0000-0000-0000-000000000000" ma:open="false" ma:isKeyword="false">
      <xsd:complexType>
        <xsd:sequence>
          <xsd:element ref="pc:Terms" minOccurs="0" maxOccurs="1"/>
        </xsd:sequence>
      </xsd:complexType>
    </xsd:element>
    <xsd:element name="jf6c112928f14c30a6627f64d536a738" ma:index="41" ma:taxonomy="true" ma:internalName="jf6c112928f14c30a6627f64d536a738" ma:taxonomyFieldName="Tower" ma:displayName="Tower" ma:readOnly="false" ma:default="" ma:fieldId="{3f6c1129-28f1-4c30-a662-7f64d536a738}" ma:taxonomyMulti="true" ma:sspId="da2a8d6e-eaef-4067-bfde-2a78757b0a8e" ma:termSetId="ae5e7742-2b6c-40af-86cc-f92ac5e46997" ma:anchorId="00000000-0000-0000-0000-000000000000" ma:open="false" ma:isKeyword="false">
      <xsd:complexType>
        <xsd:sequence>
          <xsd:element ref="pc:Terms" minOccurs="0" maxOccurs="1"/>
        </xsd:sequence>
      </xsd:complexType>
    </xsd:element>
    <xsd:element name="TaxCatchAll" ma:index="42" nillable="true" ma:displayName="Taxonomy Catch All Column" ma:hidden="true" ma:list="{3a54751c-40fd-4efe-aae9-51a0e0082dac}" ma:internalName="TaxCatchAll" ma:showField="CatchAllData" ma:web="3a98b63c-e4b6-4949-b066-c7278696d2a3">
      <xsd:complexType>
        <xsd:complexContent>
          <xsd:extension base="dms:MultiChoiceLookup">
            <xsd:sequence>
              <xsd:element name="Value" type="dms:Lookup" maxOccurs="unbounded" minOccurs="0" nillable="true"/>
            </xsd:sequence>
          </xsd:extension>
        </xsd:complexContent>
      </xsd:complexType>
    </xsd:element>
    <xsd:element name="oe5c027bed2042d28c368accc2fa4ca6" ma:index="44" nillable="true" ma:taxonomy="true" ma:internalName="oe5c027bed2042d28c368accc2fa4ca6" ma:taxonomyFieldName="Video_x0020_Category" ma:displayName="Video Category" ma:default="" ma:fieldId="{8e5c027b-ed20-42d2-8c36-8accc2fa4ca6}" ma:taxonomyMulti="true" ma:sspId="da2a8d6e-eaef-4067-bfde-2a78757b0a8e" ma:termSetId="d4708a0d-d296-4b00-82cd-c0292fba8a28" ma:anchorId="00000000-0000-0000-0000-000000000000" ma:open="false" ma:isKeyword="false">
      <xsd:complexType>
        <xsd:sequence>
          <xsd:element ref="pc:Terms" minOccurs="0" maxOccurs="1"/>
        </xsd:sequence>
      </xsd:complexType>
    </xsd:element>
    <xsd:element name="LessonsLearntlinkUrl" ma:index="50" nillable="true" ma:displayName="LessonsLearntlinkUrl" ma:internalName="LessonsLearntlinkUrl">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eee6e3a-f15c-45a4-a98e-64b2de71ed30" elementFormDefault="qualified">
    <xsd:import namespace="http://schemas.microsoft.com/office/2006/documentManagement/types"/>
    <xsd:import namespace="http://schemas.microsoft.com/office/infopath/2007/PartnerControls"/>
    <xsd:element name="ArchivalDate" ma:index="43" nillable="true" ma:displayName="ArchivalDate" ma:format="DateOnly" ma:hidden="true" ma:internalName="ArchivalDate" ma:readOnly="fals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5"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421221-6257-44B8-A0C2-D26A1BFC5168}">
  <ds:schemaRefs>
    <ds:schemaRef ds:uri="http://schemas.microsoft.com/office/2006/documentManagement/types"/>
    <ds:schemaRef ds:uri="8eee6e3a-f15c-45a4-a98e-64b2de71ed30"/>
    <ds:schemaRef ds:uri="http://schemas.microsoft.com/office/2006/metadata/properties"/>
    <ds:schemaRef ds:uri="http://schemas.microsoft.com/sharepoint/v3"/>
    <ds:schemaRef ds:uri="http://www.w3.org/XML/1998/namespace"/>
    <ds:schemaRef ds:uri="http://purl.org/dc/terms/"/>
    <ds:schemaRef ds:uri="http://schemas.microsoft.com/office/infopath/2007/PartnerControls"/>
    <ds:schemaRef ds:uri="http://purl.org/dc/elements/1.1/"/>
    <ds:schemaRef ds:uri="http://schemas.openxmlformats.org/package/2006/metadata/core-properties"/>
    <ds:schemaRef ds:uri="3a98b63c-e4b6-4949-b066-c7278696d2a3"/>
    <ds:schemaRef ds:uri="http://purl.org/dc/dcmitype/"/>
  </ds:schemaRefs>
</ds:datastoreItem>
</file>

<file path=customXml/itemProps2.xml><?xml version="1.0" encoding="utf-8"?>
<ds:datastoreItem xmlns:ds="http://schemas.openxmlformats.org/officeDocument/2006/customXml" ds:itemID="{1CB683CF-7DFD-4974-9672-9F63D2D5A38C}">
  <ds:schemaRefs>
    <ds:schemaRef ds:uri="http://schemas.microsoft.com/sharepoint/v3/contenttype/forms"/>
  </ds:schemaRefs>
</ds:datastoreItem>
</file>

<file path=customXml/itemProps3.xml><?xml version="1.0" encoding="utf-8"?>
<ds:datastoreItem xmlns:ds="http://schemas.openxmlformats.org/officeDocument/2006/customXml" ds:itemID="{BBA3C90F-A370-4ED6-998F-FF76DC61D9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98b63c-e4b6-4949-b066-c7278696d2a3"/>
    <ds:schemaRef ds:uri="8eee6e3a-f15c-45a4-a98e-64b2de71ed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60832</TotalTime>
  <Words>1984</Words>
  <Application>Microsoft Office PowerPoint</Application>
  <PresentationFormat>On-screen Show (16:9)</PresentationFormat>
  <Paragraphs>241</Paragraphs>
  <Slides>32</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32</vt:i4>
      </vt:variant>
    </vt:vector>
  </HeadingPairs>
  <TitlesOfParts>
    <vt:vector size="40" baseType="lpstr">
      <vt:lpstr>Arial</vt:lpstr>
      <vt:lpstr>Arial Regular</vt:lpstr>
      <vt:lpstr>Consolas</vt:lpstr>
      <vt:lpstr>Courier New</vt:lpstr>
      <vt:lpstr>Wingdings</vt:lpstr>
      <vt:lpstr>Cognizantnewbrand</vt:lpstr>
      <vt:lpstr>Document</vt:lpstr>
      <vt:lpstr>Packager Shell Object</vt:lpstr>
      <vt:lpstr>SonarQube</vt:lpstr>
      <vt:lpstr>Agenda</vt:lpstr>
      <vt:lpstr>1.SonarQube – Intermediate Training </vt:lpstr>
      <vt:lpstr>C# &amp; VB.Net Analysis with SonarScanner for MSBuild</vt:lpstr>
      <vt:lpstr>2. Use Case 1 – C# Analysis with SonarScanner for MSBuild    </vt:lpstr>
      <vt:lpstr>2.Use Case 1 – C# Analysis with SonarScanner for MSBuild   </vt:lpstr>
      <vt:lpstr>2. Use Case 1 – C# Analysis with SonarScanner for MSBuild    </vt:lpstr>
      <vt:lpstr>2. Use Case 1 – C# Analysis with SonarScanner for MSBuild    </vt:lpstr>
      <vt:lpstr>2. Use Case 1 – C# Analysis with SonarScanner for MSBuild    </vt:lpstr>
      <vt:lpstr>Java Analysis with SonarScanner for Maven with Junit &amp; JACOCO</vt:lpstr>
      <vt:lpstr>3. Use Case 2– Java Analysis with Sonar Scanner for Maven with Junit &amp; JACOCO    </vt:lpstr>
      <vt:lpstr>3. Use Case 2– Java Analysis with Sonar Scanner for Maven with Junit &amp; JACOCO    </vt:lpstr>
      <vt:lpstr>3. Use Case 2– Java Analysis with Sonar Scanner for Maven with Junit &amp; JACOCO    </vt:lpstr>
      <vt:lpstr>3. Use Case 2– Java Analysis with Sonar Scanner for Maven with Junit &amp; JACOCO    </vt:lpstr>
      <vt:lpstr>3. Use Case 2– Java Analysis with Sonar Scanner for Maven with Junit &amp; JACOCO    </vt:lpstr>
      <vt:lpstr>Java Analysis with SonarScanner for Gradle</vt:lpstr>
      <vt:lpstr>4. Use Case 3 – Java Analysis with SonarScanner for Gradle   </vt:lpstr>
      <vt:lpstr>4. Use Case 3 – Java Analysis with SonarScanner for Gradle   </vt:lpstr>
      <vt:lpstr>4. Use Case 3 – Java Analysis with SonarScanner for Gradle   </vt:lpstr>
      <vt:lpstr>4. Use Case 3 – Java Analysis with SonarScanner for Gradle   </vt:lpstr>
      <vt:lpstr>4. Use Case 3 – Java Analysis with SonarScanner for Gradle   </vt:lpstr>
      <vt:lpstr>Java Analysis with SonarScanner for Ant</vt:lpstr>
      <vt:lpstr>5. Use Case 4 – Java Analysis with SonarScanner for Ant   </vt:lpstr>
      <vt:lpstr>5. Use Case 4 – Java Analysis with SonarScanner for Ant   </vt:lpstr>
      <vt:lpstr>5. Use Case 4 – Java Analysis with SonarScanner for Ant    </vt:lpstr>
      <vt:lpstr>Kotlin, Go, Scala, Ruby, JavaScript &amp; TypeScript with SonarScanner CLI</vt:lpstr>
      <vt:lpstr>6. Use Case 5 – Other Technologies Analysis with SonarScanner CLI    </vt:lpstr>
      <vt:lpstr>6. Use Case 5 – Other Technologies Analysis with SonarScanner CLI    </vt:lpstr>
      <vt:lpstr>6. Use Case 5 – Other Technologies Analysis with SonarScanner CLI    </vt:lpstr>
      <vt:lpstr>SonarQube – Technology Coverage So Far</vt:lpstr>
      <vt:lpstr>7.SonarQube – Technology Coverage So Far</vt:lpstr>
      <vt:lpstr>Thank You</vt:lpstr>
    </vt:vector>
  </TitlesOfParts>
  <Manager/>
  <Company>Cognizant Technology Solutions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2020 - Presentation Template - New (March)</dc:title>
  <dc:subject/>
  <dc:creator>Engineering Excellence Team</dc:creator>
  <cp:keywords/>
  <dc:description/>
  <cp:lastModifiedBy>T S, Chethan (Cognizant)</cp:lastModifiedBy>
  <cp:revision>3078</cp:revision>
  <cp:lastPrinted>2020-02-12T20:07:34Z</cp:lastPrinted>
  <dcterms:created xsi:type="dcterms:W3CDTF">2018-08-01T04:55:58Z</dcterms:created>
  <dcterms:modified xsi:type="dcterms:W3CDTF">2020-07-02T13:02:52Z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0x010100AAA3B9D1DB18404993EC050D414F68F800282D84F06CD65C40ACDD84C977B9968B</vt:lpwstr>
  </property>
  <property fmtid="{D5CDD505-2E9C-101B-9397-08002B2CF9AE}" pid="3" name="_dlc_policyId">
    <vt:lpwstr>/org/DE/Repository</vt:lpwstr>
  </property>
  <property fmtid="{D5CDD505-2E9C-101B-9397-08002B2CF9AE}" pid="4" name="ItemRetentionFormula">
    <vt:lpwstr>&lt;formula id="Microsoft.Office.RecordsManagement.PolicyFeatures.Expiration.Formula.BuiltIn"&gt;&lt;number&gt;0&lt;/number&gt;&lt;property&gt;ArchivalDate&lt;/property&gt;&lt;propertyId&gt;00000000-0000-0000-0000-000000000000&lt;/propertyId&gt;&lt;period&gt;days&lt;/period&gt;&lt;/formula&gt;</vt:lpwstr>
  </property>
  <property fmtid="{D5CDD505-2E9C-101B-9397-08002B2CF9AE}" pid="5" name="Video Category">
    <vt:lpwstr/>
  </property>
  <property fmtid="{D5CDD505-2E9C-101B-9397-08002B2CF9AE}" pid="6" name="Initiative/Charter">
    <vt:lpwstr/>
  </property>
  <property fmtid="{D5CDD505-2E9C-101B-9397-08002B2CF9AE}" pid="7" name="Tower">
    <vt:lpwstr>14;#DE|fe4b05a8-bea3-4973-a9cb-254853996c0a</vt:lpwstr>
  </property>
  <property fmtid="{D5CDD505-2E9C-101B-9397-08002B2CF9AE}" pid="8" name="BU or Practice">
    <vt:lpwstr/>
  </property>
  <property fmtid="{D5CDD505-2E9C-101B-9397-08002B2CF9AE}" pid="9" name="WorkflowChangePath">
    <vt:lpwstr>3b643a02-9de9-4de3-8a28-9e3996ed85b1,4;3b643a02-9de9-4de3-8a28-9e3996ed85b1,4;3b643a02-9de9-4de3-8a28-9e3996ed85b1,4;3b643a02-9de9-4de3-8a28-9e3996ed85b1,5;3b643a02-9de9-4de3-8a28-9e3996ed85b1,5;3b643a02-9de9-4de3-8a28-9e3996ed85b1,6;</vt:lpwstr>
  </property>
</Properties>
</file>